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256" r:id="rId2"/>
    <p:sldId id="267" r:id="rId3"/>
    <p:sldId id="271" r:id="rId4"/>
    <p:sldId id="269" r:id="rId5"/>
    <p:sldId id="273" r:id="rId6"/>
    <p:sldId id="272" r:id="rId7"/>
    <p:sldId id="274" r:id="rId8"/>
    <p:sldId id="275" r:id="rId9"/>
    <p:sldId id="276" r:id="rId10"/>
    <p:sldId id="277" r:id="rId11"/>
    <p:sldId id="278" r:id="rId12"/>
    <p:sldId id="279" r:id="rId13"/>
    <p:sldId id="280" r:id="rId14"/>
    <p:sldId id="281" r:id="rId15"/>
    <p:sldId id="282" r:id="rId16"/>
    <p:sldId id="283" r:id="rId17"/>
    <p:sldId id="284" r:id="rId18"/>
    <p:sldId id="309" r:id="rId19"/>
    <p:sldId id="287" r:id="rId20"/>
    <p:sldId id="288" r:id="rId21"/>
    <p:sldId id="308" r:id="rId22"/>
    <p:sldId id="290" r:id="rId23"/>
    <p:sldId id="291" r:id="rId24"/>
    <p:sldId id="292" r:id="rId25"/>
    <p:sldId id="294" r:id="rId26"/>
    <p:sldId id="295" r:id="rId27"/>
    <p:sldId id="296" r:id="rId28"/>
    <p:sldId id="297" r:id="rId29"/>
    <p:sldId id="298" r:id="rId30"/>
    <p:sldId id="299" r:id="rId31"/>
    <p:sldId id="300" r:id="rId32"/>
    <p:sldId id="301" r:id="rId33"/>
    <p:sldId id="303" r:id="rId34"/>
    <p:sldId id="304" r:id="rId35"/>
    <p:sldId id="305" r:id="rId36"/>
    <p:sldId id="306" r:id="rId37"/>
    <p:sldId id="307" r:id="rId38"/>
    <p:sldId id="310" r:id="rId39"/>
    <p:sldId id="311" r:id="rId40"/>
    <p:sldId id="26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75"/>
    <p:restoredTop sz="96327"/>
  </p:normalViewPr>
  <p:slideViewPr>
    <p:cSldViewPr snapToGrid="0">
      <p:cViewPr varScale="1">
        <p:scale>
          <a:sx n="144" d="100"/>
          <a:sy n="144" d="100"/>
        </p:scale>
        <p:origin x="216"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870BB-5556-EB49-913B-6C9064EC5FC6}" type="datetimeFigureOut">
              <a:rPr lang="en-DE" smtClean="0"/>
              <a:t>20.06.22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AB76E1-906F-8644-AAB7-93FC677B9FB0}" type="slidenum">
              <a:rPr lang="en-DE" smtClean="0"/>
              <a:t>‹#›</a:t>
            </a:fld>
            <a:endParaRPr lang="en-DE"/>
          </a:p>
        </p:txBody>
      </p:sp>
    </p:spTree>
    <p:extLst>
      <p:ext uri="{BB962C8B-B14F-4D97-AF65-F5344CB8AC3E}">
        <p14:creationId xmlns:p14="http://schemas.microsoft.com/office/powerpoint/2010/main" val="1718416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D69DF6A3-30D3-9143-9E56-17170DCDAF37}" type="datetime1">
              <a:rPr lang="de-DE" smtClean="0"/>
              <a:t>20.06.22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38A6C27-97CD-DB47-8F15-66A2D4AE4BAE}" type="datetime1">
              <a:rPr lang="de-DE" smtClean="0"/>
              <a:t>20.06.22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E097425-18CD-4C45-A6BD-52350C100BDC}" type="datetime1">
              <a:rPr lang="de-DE" smtClean="0"/>
              <a:t>20.06.22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98233ED-1D64-FF4B-A396-9887DF4E4FB5}" type="datetime1">
              <a:rPr lang="de-DE" smtClean="0"/>
              <a:t>20.06.22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31559DE-96F8-3E41-A4E3-57944D507C7D}" type="datetime1">
              <a:rPr lang="de-DE" smtClean="0"/>
              <a:t>20.06.22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2D354D1-4D8E-4F41-9290-AC358362435A}" type="datetime1">
              <a:rPr lang="de-DE" smtClean="0"/>
              <a:t>20.06.22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9A308B7E-FDED-6A48-9823-9679B551EE0A}" type="datetime1">
              <a:rPr lang="de-DE" smtClean="0"/>
              <a:t>20.06.22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7F2688C-144C-8D4F-95BB-818FAE36E571}" type="datetime1">
              <a:rPr lang="de-DE" smtClean="0"/>
              <a:t>20.06.22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0244AB-14E0-6244-A0BD-FFDF6DDD91A7}" type="datetime1">
              <a:rPr lang="de-DE" smtClean="0"/>
              <a:t>20.06.22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E193DA7-078E-5A49-9D93-E3AD8BA8662F}" type="datetime1">
              <a:rPr lang="de-DE" smtClean="0"/>
              <a:t>20.06.22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CBE985B-FB2B-D046-95CD-0F9AC51F5688}" type="datetime1">
              <a:rPr lang="de-DE" smtClean="0"/>
              <a:t>20.06.22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1D739-F384-FC47-9374-01C9F234D40D}" type="datetime1">
              <a:rPr lang="de-DE" smtClean="0"/>
              <a:t>20.06.22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8873711" cy="3077766"/>
          </a:xfrm>
          <a:prstGeom prst="rect">
            <a:avLst/>
          </a:prstGeom>
          <a:solidFill>
            <a:srgbClr val="3B3B3B"/>
          </a:solidFill>
        </p:spPr>
        <p:txBody>
          <a:bodyPr wrap="none" rtlCol="0">
            <a:spAutoFit/>
          </a:bodyPr>
          <a:lstStyle/>
          <a:p>
            <a:r>
              <a:rPr lang="en-US" sz="6600" dirty="0">
                <a:solidFill>
                  <a:srgbClr val="FF6600"/>
                </a:solidFill>
              </a:rPr>
              <a:t>Exploratory Data Analysis</a:t>
            </a:r>
          </a:p>
          <a:p>
            <a:r>
              <a:rPr lang="en-GB" sz="4000" dirty="0">
                <a:solidFill>
                  <a:schemeClr val="bg1"/>
                </a:solidFill>
              </a:rPr>
              <a:t>Data Analysis for Cab Investment</a:t>
            </a:r>
          </a:p>
          <a:p>
            <a:endParaRPr lang="en-US" sz="4000" dirty="0"/>
          </a:p>
          <a:p>
            <a:r>
              <a:rPr lang="en-US" sz="2400" dirty="0">
                <a:solidFill>
                  <a:schemeClr val="bg1"/>
                </a:solidFill>
              </a:rPr>
              <a:t>By: Ihab Ahmed</a:t>
            </a:r>
            <a:endParaRPr lang="en-US" sz="2400" dirty="0"/>
          </a:p>
          <a:p>
            <a:r>
              <a:rPr lang="en-US" sz="2400" dirty="0">
                <a:solidFill>
                  <a:schemeClr val="bg1"/>
                </a:solidFill>
              </a:rPr>
              <a:t>Date: 20.06.2022</a:t>
            </a:r>
          </a:p>
        </p:txBody>
      </p:sp>
      <p:sp>
        <p:nvSpPr>
          <p:cNvPr id="2" name="Slide Number Placeholder 1">
            <a:extLst>
              <a:ext uri="{FF2B5EF4-FFF2-40B4-BE49-F238E27FC236}">
                <a16:creationId xmlns:a16="http://schemas.microsoft.com/office/drawing/2014/main" id="{A4BD5AFF-CC15-3482-4A75-1AE739E14B69}"/>
              </a:ext>
            </a:extLst>
          </p:cNvPr>
          <p:cNvSpPr>
            <a:spLocks noGrp="1"/>
          </p:cNvSpPr>
          <p:nvPr>
            <p:ph type="sldNum" sz="quarter" idx="12"/>
          </p:nvPr>
        </p:nvSpPr>
        <p:spPr/>
        <p:txBody>
          <a:bodyPr/>
          <a:lstStyle/>
          <a:p>
            <a:fld id="{48F63A3B-78C7-47BE-AE5E-E10140E04643}"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Exploratory Data Analysis: Cab Rides</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690688"/>
            <a:ext cx="9729926" cy="461665"/>
          </a:xfrm>
          <a:prstGeom prst="rect">
            <a:avLst/>
          </a:prstGeom>
          <a:noFill/>
        </p:spPr>
        <p:txBody>
          <a:bodyPr wrap="square" rtlCol="0">
            <a:spAutoFit/>
          </a:bodyPr>
          <a:lstStyle/>
          <a:p>
            <a:r>
              <a:rPr lang="en-GB" sz="2400" dirty="0"/>
              <a:t>Number of Pink Cab rides vs Yellow Cab rides (in the span of three years):</a:t>
            </a:r>
            <a:endParaRPr lang="en-DE" sz="2400" dirty="0"/>
          </a:p>
        </p:txBody>
      </p:sp>
      <p:pic>
        <p:nvPicPr>
          <p:cNvPr id="5" name="Picture 4" descr="Chart, bar chart&#10;&#10;Description automatically generated">
            <a:extLst>
              <a:ext uri="{FF2B5EF4-FFF2-40B4-BE49-F238E27FC236}">
                <a16:creationId xmlns:a16="http://schemas.microsoft.com/office/drawing/2014/main" id="{AE95AB86-EE43-8623-6D13-4558B4964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178" y="2422789"/>
            <a:ext cx="5971822" cy="3651645"/>
          </a:xfrm>
          <a:prstGeom prst="rect">
            <a:avLst/>
          </a:prstGeom>
        </p:spPr>
      </p:pic>
      <p:sp>
        <p:nvSpPr>
          <p:cNvPr id="7" name="TextBox 6">
            <a:extLst>
              <a:ext uri="{FF2B5EF4-FFF2-40B4-BE49-F238E27FC236}">
                <a16:creationId xmlns:a16="http://schemas.microsoft.com/office/drawing/2014/main" id="{D0EEA2B9-5C05-D76A-283B-3E214715D541}"/>
              </a:ext>
            </a:extLst>
          </p:cNvPr>
          <p:cNvSpPr txBox="1"/>
          <p:nvPr/>
        </p:nvSpPr>
        <p:spPr>
          <a:xfrm>
            <a:off x="1305017" y="3359653"/>
            <a:ext cx="4790983" cy="1754326"/>
          </a:xfrm>
          <a:prstGeom prst="rect">
            <a:avLst/>
          </a:prstGeom>
          <a:noFill/>
        </p:spPr>
        <p:txBody>
          <a:bodyPr wrap="square" rtlCol="0">
            <a:spAutoFit/>
          </a:bodyPr>
          <a:lstStyle/>
          <a:p>
            <a:pPr marL="342900" indent="-342900">
              <a:buFont typeface="Arial" panose="020B0604020202020204" pitchFamily="34" charset="0"/>
              <a:buChar char="•"/>
            </a:pPr>
            <a:r>
              <a:rPr lang="en-DE" dirty="0"/>
              <a:t>Total Yellow Cab rides (approx): 280000.</a:t>
            </a:r>
          </a:p>
          <a:p>
            <a:pPr marL="342900" indent="-342900">
              <a:buFont typeface="Arial" panose="020B0604020202020204" pitchFamily="34" charset="0"/>
              <a:buChar char="•"/>
            </a:pPr>
            <a:endParaRPr lang="en-DE" dirty="0"/>
          </a:p>
          <a:p>
            <a:pPr marL="342900" indent="-342900">
              <a:buFont typeface="Arial" panose="020B0604020202020204" pitchFamily="34" charset="0"/>
              <a:buChar char="•"/>
            </a:pPr>
            <a:r>
              <a:rPr lang="en-DE" dirty="0"/>
              <a:t>Total Pink Cab rides (approx): 85000</a:t>
            </a:r>
          </a:p>
          <a:p>
            <a:pPr marL="342900" indent="-342900">
              <a:buFont typeface="Arial" panose="020B0604020202020204" pitchFamily="34" charset="0"/>
              <a:buChar char="•"/>
            </a:pPr>
            <a:endParaRPr lang="en-DE" dirty="0"/>
          </a:p>
          <a:p>
            <a:pPr marL="342900" indent="-342900">
              <a:buFont typeface="Arial" panose="020B0604020202020204" pitchFamily="34" charset="0"/>
              <a:buChar char="•"/>
            </a:pPr>
            <a:r>
              <a:rPr lang="en-DE" dirty="0"/>
              <a:t>As notices yellow cab rides is more than thrice the pink cab rides</a:t>
            </a:r>
          </a:p>
        </p:txBody>
      </p:sp>
      <p:sp>
        <p:nvSpPr>
          <p:cNvPr id="8" name="Slide Number Placeholder 7">
            <a:extLst>
              <a:ext uri="{FF2B5EF4-FFF2-40B4-BE49-F238E27FC236}">
                <a16:creationId xmlns:a16="http://schemas.microsoft.com/office/drawing/2014/main" id="{01D58BCE-FD3C-A0FC-8DE3-5FE736B91698}"/>
              </a:ext>
            </a:extLst>
          </p:cNvPr>
          <p:cNvSpPr>
            <a:spLocks noGrp="1"/>
          </p:cNvSpPr>
          <p:nvPr>
            <p:ph type="sldNum" sz="quarter" idx="12"/>
          </p:nvPr>
        </p:nvSpPr>
        <p:spPr/>
        <p:txBody>
          <a:bodyPr/>
          <a:lstStyle/>
          <a:p>
            <a:fld id="{48F63A3B-78C7-47BE-AE5E-E10140E04643}" type="slidenum">
              <a:rPr lang="en-US" smtClean="0"/>
              <a:t>10</a:t>
            </a:fld>
            <a:endParaRPr lang="en-US"/>
          </a:p>
        </p:txBody>
      </p:sp>
    </p:spTree>
    <p:extLst>
      <p:ext uri="{BB962C8B-B14F-4D97-AF65-F5344CB8AC3E}">
        <p14:creationId xmlns:p14="http://schemas.microsoft.com/office/powerpoint/2010/main" val="3843975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Exploratory Data Analysis: Revenue</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690688"/>
            <a:ext cx="9729926" cy="461665"/>
          </a:xfrm>
          <a:prstGeom prst="rect">
            <a:avLst/>
          </a:prstGeom>
          <a:noFill/>
        </p:spPr>
        <p:txBody>
          <a:bodyPr wrap="square" rtlCol="0">
            <a:spAutoFit/>
          </a:bodyPr>
          <a:lstStyle/>
          <a:p>
            <a:r>
              <a:rPr lang="en-GB" sz="2400" dirty="0"/>
              <a:t>Revenue of Pink Cab vs Yellow Cab (in the span of three years):</a:t>
            </a:r>
            <a:endParaRPr lang="en-DE" sz="2400" dirty="0"/>
          </a:p>
        </p:txBody>
      </p:sp>
      <p:pic>
        <p:nvPicPr>
          <p:cNvPr id="8" name="Picture 7" descr="Chart, bar chart&#10;&#10;Description automatically generated">
            <a:extLst>
              <a:ext uri="{FF2B5EF4-FFF2-40B4-BE49-F238E27FC236}">
                <a16:creationId xmlns:a16="http://schemas.microsoft.com/office/drawing/2014/main" id="{47853EEA-79BA-AD51-C52B-BFA9FA321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34320"/>
            <a:ext cx="6096000" cy="3613380"/>
          </a:xfrm>
          <a:prstGeom prst="rect">
            <a:avLst/>
          </a:prstGeom>
        </p:spPr>
      </p:pic>
      <p:sp>
        <p:nvSpPr>
          <p:cNvPr id="9" name="TextBox 8">
            <a:extLst>
              <a:ext uri="{FF2B5EF4-FFF2-40B4-BE49-F238E27FC236}">
                <a16:creationId xmlns:a16="http://schemas.microsoft.com/office/drawing/2014/main" id="{0F3F51AC-3599-2610-6F69-7C15707D7A30}"/>
              </a:ext>
            </a:extLst>
          </p:cNvPr>
          <p:cNvSpPr txBox="1"/>
          <p:nvPr/>
        </p:nvSpPr>
        <p:spPr>
          <a:xfrm>
            <a:off x="1136341" y="3363847"/>
            <a:ext cx="4790983" cy="1754326"/>
          </a:xfrm>
          <a:prstGeom prst="rect">
            <a:avLst/>
          </a:prstGeom>
          <a:noFill/>
        </p:spPr>
        <p:txBody>
          <a:bodyPr wrap="square" rtlCol="0">
            <a:spAutoFit/>
          </a:bodyPr>
          <a:lstStyle/>
          <a:p>
            <a:pPr marL="342900" indent="-342900">
              <a:buFont typeface="Arial" panose="020B0604020202020204" pitchFamily="34" charset="0"/>
              <a:buChar char="•"/>
            </a:pPr>
            <a:r>
              <a:rPr lang="en-DE" dirty="0"/>
              <a:t>Yellow Cab total revenue (approx): 125M $.</a:t>
            </a:r>
          </a:p>
          <a:p>
            <a:endParaRPr lang="en-DE" dirty="0"/>
          </a:p>
          <a:p>
            <a:pPr marL="342900" indent="-342900">
              <a:buFont typeface="Arial" panose="020B0604020202020204" pitchFamily="34" charset="0"/>
              <a:buChar char="•"/>
            </a:pPr>
            <a:r>
              <a:rPr lang="en-DE" dirty="0"/>
              <a:t>Pink Cab total  revenue (approx): 26M $.</a:t>
            </a:r>
          </a:p>
          <a:p>
            <a:pPr marL="342900" indent="-342900">
              <a:buFont typeface="Arial" panose="020B0604020202020204" pitchFamily="34" charset="0"/>
              <a:buChar char="•"/>
            </a:pPr>
            <a:endParaRPr lang="en-DE" dirty="0"/>
          </a:p>
          <a:p>
            <a:pPr marL="342900" indent="-342900">
              <a:buFont typeface="Arial" panose="020B0604020202020204" pitchFamily="34" charset="0"/>
              <a:buChar char="•"/>
            </a:pPr>
            <a:r>
              <a:rPr lang="en-DE" dirty="0"/>
              <a:t>Yellow Cab has nearly 5x the revenue of Pink Cab.</a:t>
            </a:r>
          </a:p>
        </p:txBody>
      </p:sp>
      <p:sp>
        <p:nvSpPr>
          <p:cNvPr id="10" name="Slide Number Placeholder 9">
            <a:extLst>
              <a:ext uri="{FF2B5EF4-FFF2-40B4-BE49-F238E27FC236}">
                <a16:creationId xmlns:a16="http://schemas.microsoft.com/office/drawing/2014/main" id="{E2EF4A0C-F60F-229D-0AAB-D2AF31E8CD86}"/>
              </a:ext>
            </a:extLst>
          </p:cNvPr>
          <p:cNvSpPr>
            <a:spLocks noGrp="1"/>
          </p:cNvSpPr>
          <p:nvPr>
            <p:ph type="sldNum" sz="quarter" idx="12"/>
          </p:nvPr>
        </p:nvSpPr>
        <p:spPr/>
        <p:txBody>
          <a:bodyPr/>
          <a:lstStyle/>
          <a:p>
            <a:fld id="{48F63A3B-78C7-47BE-AE5E-E10140E04643}" type="slidenum">
              <a:rPr lang="en-US" smtClean="0"/>
              <a:t>11</a:t>
            </a:fld>
            <a:endParaRPr lang="en-US"/>
          </a:p>
        </p:txBody>
      </p:sp>
    </p:spTree>
    <p:extLst>
      <p:ext uri="{BB962C8B-B14F-4D97-AF65-F5344CB8AC3E}">
        <p14:creationId xmlns:p14="http://schemas.microsoft.com/office/powerpoint/2010/main" val="1267116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Exploratory Data Analysis: Income</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690688"/>
            <a:ext cx="9729926" cy="461665"/>
          </a:xfrm>
          <a:prstGeom prst="rect">
            <a:avLst/>
          </a:prstGeom>
          <a:noFill/>
        </p:spPr>
        <p:txBody>
          <a:bodyPr wrap="square" rtlCol="0">
            <a:spAutoFit/>
          </a:bodyPr>
          <a:lstStyle/>
          <a:p>
            <a:r>
              <a:rPr lang="en-GB" sz="2400" dirty="0"/>
              <a:t>Income of Pink Cab vs Yellow Cab (in the span of three years):</a:t>
            </a:r>
            <a:endParaRPr lang="en-DE" sz="2400" dirty="0"/>
          </a:p>
        </p:txBody>
      </p:sp>
      <p:sp>
        <p:nvSpPr>
          <p:cNvPr id="9" name="TextBox 8">
            <a:extLst>
              <a:ext uri="{FF2B5EF4-FFF2-40B4-BE49-F238E27FC236}">
                <a16:creationId xmlns:a16="http://schemas.microsoft.com/office/drawing/2014/main" id="{0F3F51AC-3599-2610-6F69-7C15707D7A30}"/>
              </a:ext>
            </a:extLst>
          </p:cNvPr>
          <p:cNvSpPr txBox="1"/>
          <p:nvPr/>
        </p:nvSpPr>
        <p:spPr>
          <a:xfrm>
            <a:off x="1136341" y="3363847"/>
            <a:ext cx="4790983" cy="1754326"/>
          </a:xfrm>
          <a:prstGeom prst="rect">
            <a:avLst/>
          </a:prstGeom>
          <a:noFill/>
        </p:spPr>
        <p:txBody>
          <a:bodyPr wrap="square" rtlCol="0">
            <a:spAutoFit/>
          </a:bodyPr>
          <a:lstStyle/>
          <a:p>
            <a:pPr marL="342900" indent="-342900">
              <a:buFont typeface="Arial" panose="020B0604020202020204" pitchFamily="34" charset="0"/>
              <a:buChar char="•"/>
            </a:pPr>
            <a:r>
              <a:rPr lang="en-DE" dirty="0"/>
              <a:t>Yellow Cab total Income (approx): 44M $.</a:t>
            </a:r>
          </a:p>
          <a:p>
            <a:pPr marL="342900" indent="-342900">
              <a:buFont typeface="Arial" panose="020B0604020202020204" pitchFamily="34" charset="0"/>
              <a:buChar char="•"/>
            </a:pPr>
            <a:endParaRPr lang="en-DE" dirty="0"/>
          </a:p>
          <a:p>
            <a:pPr marL="342900" indent="-342900">
              <a:buFont typeface="Arial" panose="020B0604020202020204" pitchFamily="34" charset="0"/>
              <a:buChar char="•"/>
            </a:pPr>
            <a:r>
              <a:rPr lang="en-DE" dirty="0"/>
              <a:t>Pink Cab total Income (approx): 5.3M $.</a:t>
            </a:r>
          </a:p>
          <a:p>
            <a:pPr marL="342900" indent="-342900">
              <a:buFont typeface="Arial" panose="020B0604020202020204" pitchFamily="34" charset="0"/>
              <a:buChar char="•"/>
            </a:pPr>
            <a:endParaRPr lang="en-DE" dirty="0"/>
          </a:p>
          <a:p>
            <a:pPr marL="342900" indent="-342900">
              <a:buFont typeface="Arial" panose="020B0604020202020204" pitchFamily="34" charset="0"/>
              <a:buChar char="•"/>
            </a:pPr>
            <a:r>
              <a:rPr lang="en-DE" dirty="0"/>
              <a:t>Yellow Cab’s income is more than 8x Pink Cab’s Income.</a:t>
            </a:r>
          </a:p>
        </p:txBody>
      </p:sp>
      <p:pic>
        <p:nvPicPr>
          <p:cNvPr id="5" name="Picture 4" descr="Chart, bar chart&#10;&#10;Description automatically generated">
            <a:extLst>
              <a:ext uri="{FF2B5EF4-FFF2-40B4-BE49-F238E27FC236}">
                <a16:creationId xmlns:a16="http://schemas.microsoft.com/office/drawing/2014/main" id="{E1EEDE29-F48B-4D57-8B99-6A61B1449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651" y="2325950"/>
            <a:ext cx="5813349" cy="3608771"/>
          </a:xfrm>
          <a:prstGeom prst="rect">
            <a:avLst/>
          </a:prstGeom>
        </p:spPr>
      </p:pic>
      <p:sp>
        <p:nvSpPr>
          <p:cNvPr id="7" name="Slide Number Placeholder 6">
            <a:extLst>
              <a:ext uri="{FF2B5EF4-FFF2-40B4-BE49-F238E27FC236}">
                <a16:creationId xmlns:a16="http://schemas.microsoft.com/office/drawing/2014/main" id="{6EBF49D7-39A1-C01F-DC8A-848493447EFD}"/>
              </a:ext>
            </a:extLst>
          </p:cNvPr>
          <p:cNvSpPr>
            <a:spLocks noGrp="1"/>
          </p:cNvSpPr>
          <p:nvPr>
            <p:ph type="sldNum" sz="quarter" idx="12"/>
          </p:nvPr>
        </p:nvSpPr>
        <p:spPr/>
        <p:txBody>
          <a:bodyPr/>
          <a:lstStyle/>
          <a:p>
            <a:fld id="{48F63A3B-78C7-47BE-AE5E-E10140E04643}" type="slidenum">
              <a:rPr lang="en-US" smtClean="0"/>
              <a:t>12</a:t>
            </a:fld>
            <a:endParaRPr lang="en-US"/>
          </a:p>
        </p:txBody>
      </p:sp>
    </p:spTree>
    <p:extLst>
      <p:ext uri="{BB962C8B-B14F-4D97-AF65-F5344CB8AC3E}">
        <p14:creationId xmlns:p14="http://schemas.microsoft.com/office/powerpoint/2010/main" val="4195683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Exploratory Data Analysis: Yearwise</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496824"/>
            <a:ext cx="9729926" cy="461665"/>
          </a:xfrm>
          <a:prstGeom prst="rect">
            <a:avLst/>
          </a:prstGeom>
          <a:noFill/>
        </p:spPr>
        <p:txBody>
          <a:bodyPr wrap="square" rtlCol="0">
            <a:spAutoFit/>
          </a:bodyPr>
          <a:lstStyle/>
          <a:p>
            <a:r>
              <a:rPr lang="en-GB" sz="2400" dirty="0"/>
              <a:t>Total activity of each cab company in each year (2016, 2017, 2018)</a:t>
            </a:r>
            <a:endParaRPr lang="en-DE" sz="2400" dirty="0"/>
          </a:p>
        </p:txBody>
      </p:sp>
      <p:sp>
        <p:nvSpPr>
          <p:cNvPr id="9" name="TextBox 8">
            <a:extLst>
              <a:ext uri="{FF2B5EF4-FFF2-40B4-BE49-F238E27FC236}">
                <a16:creationId xmlns:a16="http://schemas.microsoft.com/office/drawing/2014/main" id="{0F3F51AC-3599-2610-6F69-7C15707D7A30}"/>
              </a:ext>
            </a:extLst>
          </p:cNvPr>
          <p:cNvSpPr txBox="1"/>
          <p:nvPr/>
        </p:nvSpPr>
        <p:spPr>
          <a:xfrm>
            <a:off x="1231037" y="2204102"/>
            <a:ext cx="4790983" cy="3970318"/>
          </a:xfrm>
          <a:prstGeom prst="rect">
            <a:avLst/>
          </a:prstGeom>
          <a:noFill/>
        </p:spPr>
        <p:txBody>
          <a:bodyPr wrap="square" rtlCol="0">
            <a:spAutoFit/>
          </a:bodyPr>
          <a:lstStyle/>
          <a:p>
            <a:r>
              <a:rPr lang="en-DE" b="1" u="sng" dirty="0"/>
              <a:t>Kilometers Travelled:</a:t>
            </a:r>
          </a:p>
          <a:p>
            <a:endParaRPr lang="en-DE" b="1" u="sng" dirty="0"/>
          </a:p>
          <a:p>
            <a:pPr marL="285750" indent="-285750">
              <a:buFont typeface="Arial" panose="020B0604020202020204" pitchFamily="34" charset="0"/>
              <a:buChar char="•"/>
            </a:pPr>
            <a:r>
              <a:rPr lang="en-DE" dirty="0"/>
              <a:t>Yellow Cab (2016): 1.8M Km.</a:t>
            </a:r>
          </a:p>
          <a:p>
            <a:pPr marL="285750" indent="-285750">
              <a:buFont typeface="Arial" panose="020B0604020202020204" pitchFamily="34" charset="0"/>
              <a:buChar char="•"/>
            </a:pPr>
            <a:r>
              <a:rPr lang="en-DE" dirty="0"/>
              <a:t>Pink Cab (2016): 560K km.</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Yellow Cab (2017): 2.2M Km.</a:t>
            </a:r>
          </a:p>
          <a:p>
            <a:pPr marL="285750" indent="-285750">
              <a:buFont typeface="Arial" panose="020B0604020202020204" pitchFamily="34" charset="0"/>
              <a:buChar char="•"/>
            </a:pPr>
            <a:r>
              <a:rPr lang="en-DE" dirty="0"/>
              <a:t>Pink Cab (2017): 680K Km.</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Yellow Cab (2018): 2.1M Km.</a:t>
            </a:r>
          </a:p>
          <a:p>
            <a:pPr marL="285750" indent="-285750">
              <a:buFont typeface="Arial" panose="020B0604020202020204" pitchFamily="34" charset="0"/>
              <a:buChar char="•"/>
            </a:pPr>
            <a:r>
              <a:rPr lang="en-DE" dirty="0"/>
              <a:t>Pink Cab (2018): 661K Km.</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endParaRPr lang="en-DE" dirty="0"/>
          </a:p>
          <a:p>
            <a:r>
              <a:rPr lang="en-DE" dirty="0"/>
              <a:t>In every year Yellow Cab travel 3x more than Pink Cabs</a:t>
            </a:r>
          </a:p>
        </p:txBody>
      </p:sp>
      <p:pic>
        <p:nvPicPr>
          <p:cNvPr id="7" name="Picture 6" descr="Chart, bar chart&#10;&#10;Description automatically generated">
            <a:extLst>
              <a:ext uri="{FF2B5EF4-FFF2-40B4-BE49-F238E27FC236}">
                <a16:creationId xmlns:a16="http://schemas.microsoft.com/office/drawing/2014/main" id="{9C3C4978-38F7-A991-BD2D-538FD07B8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76870"/>
            <a:ext cx="5993137" cy="3662039"/>
          </a:xfrm>
          <a:prstGeom prst="rect">
            <a:avLst/>
          </a:prstGeom>
        </p:spPr>
      </p:pic>
      <p:sp>
        <p:nvSpPr>
          <p:cNvPr id="8" name="Slide Number Placeholder 7">
            <a:extLst>
              <a:ext uri="{FF2B5EF4-FFF2-40B4-BE49-F238E27FC236}">
                <a16:creationId xmlns:a16="http://schemas.microsoft.com/office/drawing/2014/main" id="{ADBD7780-B5AF-3DB7-58E3-D5F8648FFA20}"/>
              </a:ext>
            </a:extLst>
          </p:cNvPr>
          <p:cNvSpPr>
            <a:spLocks noGrp="1"/>
          </p:cNvSpPr>
          <p:nvPr>
            <p:ph type="sldNum" sz="quarter" idx="12"/>
          </p:nvPr>
        </p:nvSpPr>
        <p:spPr/>
        <p:txBody>
          <a:bodyPr/>
          <a:lstStyle/>
          <a:p>
            <a:fld id="{48F63A3B-78C7-47BE-AE5E-E10140E04643}" type="slidenum">
              <a:rPr lang="en-US" smtClean="0"/>
              <a:t>13</a:t>
            </a:fld>
            <a:endParaRPr lang="en-US"/>
          </a:p>
        </p:txBody>
      </p:sp>
    </p:spTree>
    <p:extLst>
      <p:ext uri="{BB962C8B-B14F-4D97-AF65-F5344CB8AC3E}">
        <p14:creationId xmlns:p14="http://schemas.microsoft.com/office/powerpoint/2010/main" val="985011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Exploratory Data Analysis: Yearwise</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496824"/>
            <a:ext cx="9729926" cy="461665"/>
          </a:xfrm>
          <a:prstGeom prst="rect">
            <a:avLst/>
          </a:prstGeom>
          <a:noFill/>
        </p:spPr>
        <p:txBody>
          <a:bodyPr wrap="square" rtlCol="0">
            <a:spAutoFit/>
          </a:bodyPr>
          <a:lstStyle/>
          <a:p>
            <a:r>
              <a:rPr lang="en-GB" sz="2400" dirty="0"/>
              <a:t>Total Revenue of each cab company in each year (2016, 2017, 2018)</a:t>
            </a:r>
            <a:endParaRPr lang="en-DE" sz="2400" dirty="0"/>
          </a:p>
        </p:txBody>
      </p:sp>
      <p:sp>
        <p:nvSpPr>
          <p:cNvPr id="9" name="TextBox 8">
            <a:extLst>
              <a:ext uri="{FF2B5EF4-FFF2-40B4-BE49-F238E27FC236}">
                <a16:creationId xmlns:a16="http://schemas.microsoft.com/office/drawing/2014/main" id="{0F3F51AC-3599-2610-6F69-7C15707D7A30}"/>
              </a:ext>
            </a:extLst>
          </p:cNvPr>
          <p:cNvSpPr txBox="1"/>
          <p:nvPr/>
        </p:nvSpPr>
        <p:spPr>
          <a:xfrm>
            <a:off x="1231037" y="2204102"/>
            <a:ext cx="4790983" cy="3970318"/>
          </a:xfrm>
          <a:prstGeom prst="rect">
            <a:avLst/>
          </a:prstGeom>
          <a:noFill/>
        </p:spPr>
        <p:txBody>
          <a:bodyPr wrap="square" rtlCol="0">
            <a:spAutoFit/>
          </a:bodyPr>
          <a:lstStyle/>
          <a:p>
            <a:r>
              <a:rPr lang="en-DE" b="1" u="sng" dirty="0"/>
              <a:t>Kilometers Travelled:</a:t>
            </a:r>
          </a:p>
          <a:p>
            <a:endParaRPr lang="en-DE" b="1" u="sng" dirty="0"/>
          </a:p>
          <a:p>
            <a:pPr marL="285750" indent="-285750">
              <a:buFont typeface="Arial" panose="020B0604020202020204" pitchFamily="34" charset="0"/>
              <a:buChar char="•"/>
            </a:pPr>
            <a:r>
              <a:rPr lang="en-DE" dirty="0"/>
              <a:t>Yellow Cab (2016): 38M $.</a:t>
            </a:r>
          </a:p>
          <a:p>
            <a:pPr marL="285750" indent="-285750">
              <a:buFont typeface="Arial" panose="020B0604020202020204" pitchFamily="34" charset="0"/>
              <a:buChar char="•"/>
            </a:pPr>
            <a:r>
              <a:rPr lang="en-DE" dirty="0"/>
              <a:t>Pink Cab (2016): 7.9M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Yellow Cab (2017): 45M $.</a:t>
            </a:r>
          </a:p>
          <a:p>
            <a:pPr marL="285750" indent="-285750">
              <a:buFont typeface="Arial" panose="020B0604020202020204" pitchFamily="34" charset="0"/>
              <a:buChar char="•"/>
            </a:pPr>
            <a:r>
              <a:rPr lang="en-DE" dirty="0"/>
              <a:t>Pink Cab (2017): 9.5M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Yellow Cab (2018): 41M $.</a:t>
            </a:r>
          </a:p>
          <a:p>
            <a:pPr marL="285750" indent="-285750">
              <a:buFont typeface="Arial" panose="020B0604020202020204" pitchFamily="34" charset="0"/>
              <a:buChar char="•"/>
            </a:pPr>
            <a:r>
              <a:rPr lang="en-DE" dirty="0"/>
              <a:t>Pink Cab (2018): 8.8M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endParaRPr lang="en-DE" dirty="0"/>
          </a:p>
          <a:p>
            <a:r>
              <a:rPr lang="en-DE" dirty="0"/>
              <a:t>In every year Yellow Cab has approx. 5x more revenue than Pink Cab</a:t>
            </a:r>
          </a:p>
        </p:txBody>
      </p:sp>
      <p:pic>
        <p:nvPicPr>
          <p:cNvPr id="5" name="Picture 4" descr="Chart, bar chart&#10;&#10;Description automatically generated">
            <a:extLst>
              <a:ext uri="{FF2B5EF4-FFF2-40B4-BE49-F238E27FC236}">
                <a16:creationId xmlns:a16="http://schemas.microsoft.com/office/drawing/2014/main" id="{6D456C79-C3FA-560F-BA68-85773802F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62" y="2305355"/>
            <a:ext cx="5668866" cy="3767812"/>
          </a:xfrm>
          <a:prstGeom prst="rect">
            <a:avLst/>
          </a:prstGeom>
        </p:spPr>
      </p:pic>
      <p:sp>
        <p:nvSpPr>
          <p:cNvPr id="8" name="Slide Number Placeholder 7">
            <a:extLst>
              <a:ext uri="{FF2B5EF4-FFF2-40B4-BE49-F238E27FC236}">
                <a16:creationId xmlns:a16="http://schemas.microsoft.com/office/drawing/2014/main" id="{C77330F4-94E1-DE82-C11B-0423E574C86F}"/>
              </a:ext>
            </a:extLst>
          </p:cNvPr>
          <p:cNvSpPr>
            <a:spLocks noGrp="1"/>
          </p:cNvSpPr>
          <p:nvPr>
            <p:ph type="sldNum" sz="quarter" idx="12"/>
          </p:nvPr>
        </p:nvSpPr>
        <p:spPr/>
        <p:txBody>
          <a:bodyPr/>
          <a:lstStyle/>
          <a:p>
            <a:fld id="{48F63A3B-78C7-47BE-AE5E-E10140E04643}" type="slidenum">
              <a:rPr lang="en-US" smtClean="0"/>
              <a:t>14</a:t>
            </a:fld>
            <a:endParaRPr lang="en-US"/>
          </a:p>
        </p:txBody>
      </p:sp>
    </p:spTree>
    <p:extLst>
      <p:ext uri="{BB962C8B-B14F-4D97-AF65-F5344CB8AC3E}">
        <p14:creationId xmlns:p14="http://schemas.microsoft.com/office/powerpoint/2010/main" val="1365004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Exploratory Data Analysis: Yearwise</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496824"/>
            <a:ext cx="9729926" cy="461665"/>
          </a:xfrm>
          <a:prstGeom prst="rect">
            <a:avLst/>
          </a:prstGeom>
          <a:noFill/>
        </p:spPr>
        <p:txBody>
          <a:bodyPr wrap="square" rtlCol="0">
            <a:spAutoFit/>
          </a:bodyPr>
          <a:lstStyle/>
          <a:p>
            <a:r>
              <a:rPr lang="en-GB" sz="2400" dirty="0"/>
              <a:t>Total Income of each cab company in each year (2016, 2017, 2018)</a:t>
            </a:r>
            <a:endParaRPr lang="en-DE" sz="2400" dirty="0"/>
          </a:p>
        </p:txBody>
      </p:sp>
      <p:sp>
        <p:nvSpPr>
          <p:cNvPr id="9" name="TextBox 8">
            <a:extLst>
              <a:ext uri="{FF2B5EF4-FFF2-40B4-BE49-F238E27FC236}">
                <a16:creationId xmlns:a16="http://schemas.microsoft.com/office/drawing/2014/main" id="{0F3F51AC-3599-2610-6F69-7C15707D7A30}"/>
              </a:ext>
            </a:extLst>
          </p:cNvPr>
          <p:cNvSpPr txBox="1"/>
          <p:nvPr/>
        </p:nvSpPr>
        <p:spPr>
          <a:xfrm>
            <a:off x="1231037" y="2204102"/>
            <a:ext cx="4790983" cy="3970318"/>
          </a:xfrm>
          <a:prstGeom prst="rect">
            <a:avLst/>
          </a:prstGeom>
          <a:noFill/>
        </p:spPr>
        <p:txBody>
          <a:bodyPr wrap="square" rtlCol="0">
            <a:spAutoFit/>
          </a:bodyPr>
          <a:lstStyle/>
          <a:p>
            <a:r>
              <a:rPr lang="en-DE" b="1" u="sng" dirty="0"/>
              <a:t>Kilometers Travelled:</a:t>
            </a:r>
          </a:p>
          <a:p>
            <a:endParaRPr lang="en-DE" b="1" u="sng" dirty="0"/>
          </a:p>
          <a:p>
            <a:pPr marL="285750" indent="-285750">
              <a:buFont typeface="Arial" panose="020B0604020202020204" pitchFamily="34" charset="0"/>
              <a:buChar char="•"/>
            </a:pPr>
            <a:r>
              <a:rPr lang="en-DE" dirty="0"/>
              <a:t>Yellow Cab (2016): 13M $.</a:t>
            </a:r>
          </a:p>
          <a:p>
            <a:pPr marL="285750" indent="-285750">
              <a:buFont typeface="Arial" panose="020B0604020202020204" pitchFamily="34" charset="0"/>
              <a:buChar char="•"/>
            </a:pPr>
            <a:r>
              <a:rPr lang="en-DE" dirty="0"/>
              <a:t>Pink Cab (2016): 1.7M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Yellow Cab (2017): 16M $.</a:t>
            </a:r>
          </a:p>
          <a:p>
            <a:pPr marL="285750" indent="-285750">
              <a:buFont typeface="Arial" panose="020B0604020202020204" pitchFamily="34" charset="0"/>
              <a:buChar char="•"/>
            </a:pPr>
            <a:r>
              <a:rPr lang="en-DE" dirty="0"/>
              <a:t>Pink Cab (2017): 2M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Yellow Cab (2018): 13M $.</a:t>
            </a:r>
          </a:p>
          <a:p>
            <a:pPr marL="285750" indent="-285750">
              <a:buFont typeface="Arial" panose="020B0604020202020204" pitchFamily="34" charset="0"/>
              <a:buChar char="•"/>
            </a:pPr>
            <a:r>
              <a:rPr lang="en-DE" dirty="0"/>
              <a:t>Pink Cab (2018): 1.5M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endParaRPr lang="en-DE" dirty="0"/>
          </a:p>
          <a:p>
            <a:r>
              <a:rPr lang="en-DE" dirty="0"/>
              <a:t>In every year Yellow Cab has approx. 8x more profit than Pink Cab.</a:t>
            </a:r>
          </a:p>
        </p:txBody>
      </p:sp>
      <p:pic>
        <p:nvPicPr>
          <p:cNvPr id="7" name="Picture 6" descr="Chart, bar chart&#10;&#10;Description automatically generated">
            <a:extLst>
              <a:ext uri="{FF2B5EF4-FFF2-40B4-BE49-F238E27FC236}">
                <a16:creationId xmlns:a16="http://schemas.microsoft.com/office/drawing/2014/main" id="{B40F3F07-0B1B-44D5-F7E8-7F6B93523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75997"/>
            <a:ext cx="5927103" cy="3626528"/>
          </a:xfrm>
          <a:prstGeom prst="rect">
            <a:avLst/>
          </a:prstGeom>
        </p:spPr>
      </p:pic>
      <p:sp>
        <p:nvSpPr>
          <p:cNvPr id="8" name="Slide Number Placeholder 7">
            <a:extLst>
              <a:ext uri="{FF2B5EF4-FFF2-40B4-BE49-F238E27FC236}">
                <a16:creationId xmlns:a16="http://schemas.microsoft.com/office/drawing/2014/main" id="{7FDEF956-9B75-ABFA-9892-DC98EE13A791}"/>
              </a:ext>
            </a:extLst>
          </p:cNvPr>
          <p:cNvSpPr>
            <a:spLocks noGrp="1"/>
          </p:cNvSpPr>
          <p:nvPr>
            <p:ph type="sldNum" sz="quarter" idx="12"/>
          </p:nvPr>
        </p:nvSpPr>
        <p:spPr/>
        <p:txBody>
          <a:bodyPr/>
          <a:lstStyle/>
          <a:p>
            <a:fld id="{48F63A3B-78C7-47BE-AE5E-E10140E04643}" type="slidenum">
              <a:rPr lang="en-US" smtClean="0"/>
              <a:t>15</a:t>
            </a:fld>
            <a:endParaRPr lang="en-US"/>
          </a:p>
        </p:txBody>
      </p:sp>
    </p:spTree>
    <p:extLst>
      <p:ext uri="{BB962C8B-B14F-4D97-AF65-F5344CB8AC3E}">
        <p14:creationId xmlns:p14="http://schemas.microsoft.com/office/powerpoint/2010/main" val="881279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Exploratory Data Analysis: Yearwise</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496824"/>
            <a:ext cx="9729926" cy="461665"/>
          </a:xfrm>
          <a:prstGeom prst="rect">
            <a:avLst/>
          </a:prstGeom>
          <a:noFill/>
        </p:spPr>
        <p:txBody>
          <a:bodyPr wrap="square" rtlCol="0">
            <a:spAutoFit/>
          </a:bodyPr>
          <a:lstStyle/>
          <a:p>
            <a:r>
              <a:rPr lang="en-GB" sz="2400"/>
              <a:t>Q1- Which company has maximum cab users at a particular time period ?</a:t>
            </a:r>
            <a:endParaRPr lang="en-GB" sz="2400" dirty="0"/>
          </a:p>
        </p:txBody>
      </p:sp>
      <p:pic>
        <p:nvPicPr>
          <p:cNvPr id="10" name="Picture 9" descr="Line chart&#10;&#10;Description automatically generated with medium confidence">
            <a:extLst>
              <a:ext uri="{FF2B5EF4-FFF2-40B4-BE49-F238E27FC236}">
                <a16:creationId xmlns:a16="http://schemas.microsoft.com/office/drawing/2014/main" id="{064709CC-996B-A34C-3C35-1EF9DF5C5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8489"/>
            <a:ext cx="12192000" cy="4322532"/>
          </a:xfrm>
          <a:prstGeom prst="rect">
            <a:avLst/>
          </a:prstGeom>
        </p:spPr>
      </p:pic>
      <p:sp>
        <p:nvSpPr>
          <p:cNvPr id="12" name="Slide Number Placeholder 11">
            <a:extLst>
              <a:ext uri="{FF2B5EF4-FFF2-40B4-BE49-F238E27FC236}">
                <a16:creationId xmlns:a16="http://schemas.microsoft.com/office/drawing/2014/main" id="{D639F07D-0439-A5A8-2A81-361A23F8030C}"/>
              </a:ext>
            </a:extLst>
          </p:cNvPr>
          <p:cNvSpPr>
            <a:spLocks noGrp="1"/>
          </p:cNvSpPr>
          <p:nvPr>
            <p:ph type="sldNum" sz="quarter" idx="12"/>
          </p:nvPr>
        </p:nvSpPr>
        <p:spPr/>
        <p:txBody>
          <a:bodyPr/>
          <a:lstStyle/>
          <a:p>
            <a:fld id="{48F63A3B-78C7-47BE-AE5E-E10140E04643}" type="slidenum">
              <a:rPr lang="en-US" smtClean="0"/>
              <a:t>16</a:t>
            </a:fld>
            <a:endParaRPr lang="en-US"/>
          </a:p>
        </p:txBody>
      </p:sp>
    </p:spTree>
    <p:extLst>
      <p:ext uri="{BB962C8B-B14F-4D97-AF65-F5344CB8AC3E}">
        <p14:creationId xmlns:p14="http://schemas.microsoft.com/office/powerpoint/2010/main" val="709808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Exploratory Data Analysis: Monthwise</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6" y="1454893"/>
            <a:ext cx="9729926" cy="461665"/>
          </a:xfrm>
          <a:prstGeom prst="rect">
            <a:avLst/>
          </a:prstGeom>
          <a:noFill/>
        </p:spPr>
        <p:txBody>
          <a:bodyPr wrap="square" rtlCol="0">
            <a:spAutoFit/>
          </a:bodyPr>
          <a:lstStyle/>
          <a:p>
            <a:r>
              <a:rPr lang="en-GB" sz="2400" dirty="0"/>
              <a:t>Q1- Which company has maximum cab users at a particular time period ?</a:t>
            </a:r>
          </a:p>
        </p:txBody>
      </p:sp>
      <p:pic>
        <p:nvPicPr>
          <p:cNvPr id="5" name="Picture 4" descr="Chart, line chart&#10;&#10;Description automatically generated">
            <a:extLst>
              <a:ext uri="{FF2B5EF4-FFF2-40B4-BE49-F238E27FC236}">
                <a16:creationId xmlns:a16="http://schemas.microsoft.com/office/drawing/2014/main" id="{C3A8E339-A516-902B-18B6-BC796284A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3" y="1958489"/>
            <a:ext cx="10735733" cy="4256421"/>
          </a:xfrm>
          <a:prstGeom prst="rect">
            <a:avLst/>
          </a:prstGeom>
        </p:spPr>
      </p:pic>
      <p:sp>
        <p:nvSpPr>
          <p:cNvPr id="7" name="Slide Number Placeholder 6">
            <a:extLst>
              <a:ext uri="{FF2B5EF4-FFF2-40B4-BE49-F238E27FC236}">
                <a16:creationId xmlns:a16="http://schemas.microsoft.com/office/drawing/2014/main" id="{A3CAE3BE-4ECD-F3DA-0745-D06D3FFD450D}"/>
              </a:ext>
            </a:extLst>
          </p:cNvPr>
          <p:cNvSpPr>
            <a:spLocks noGrp="1"/>
          </p:cNvSpPr>
          <p:nvPr>
            <p:ph type="sldNum" sz="quarter" idx="12"/>
          </p:nvPr>
        </p:nvSpPr>
        <p:spPr/>
        <p:txBody>
          <a:bodyPr/>
          <a:lstStyle/>
          <a:p>
            <a:fld id="{48F63A3B-78C7-47BE-AE5E-E10140E04643}" type="slidenum">
              <a:rPr lang="en-US" smtClean="0"/>
              <a:t>17</a:t>
            </a:fld>
            <a:endParaRPr lang="en-US"/>
          </a:p>
        </p:txBody>
      </p:sp>
    </p:spTree>
    <p:extLst>
      <p:ext uri="{BB962C8B-B14F-4D97-AF65-F5344CB8AC3E}">
        <p14:creationId xmlns:p14="http://schemas.microsoft.com/office/powerpoint/2010/main" val="97346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Hypothesis 1 answer</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2316027"/>
            <a:ext cx="9729926" cy="2677656"/>
          </a:xfrm>
          <a:prstGeom prst="rect">
            <a:avLst/>
          </a:prstGeom>
          <a:noFill/>
        </p:spPr>
        <p:txBody>
          <a:bodyPr wrap="square" rtlCol="0">
            <a:spAutoFit/>
          </a:bodyPr>
          <a:lstStyle/>
          <a:p>
            <a:r>
              <a:rPr lang="en-GB" sz="2800" dirty="0"/>
              <a:t>Q1- Which company has maximum cab users at a particular time period ?</a:t>
            </a:r>
          </a:p>
          <a:p>
            <a:endParaRPr lang="en-GB" sz="2800" dirty="0"/>
          </a:p>
          <a:p>
            <a:r>
              <a:rPr lang="en-GB" sz="2800" dirty="0"/>
              <a:t>Ans1- Yellow Cab company has much more cab users Yearly and monthly from 2016 to 2019</a:t>
            </a:r>
          </a:p>
          <a:p>
            <a:r>
              <a:rPr lang="en-GB" sz="2800" dirty="0"/>
              <a:t> </a:t>
            </a:r>
          </a:p>
        </p:txBody>
      </p:sp>
      <p:sp>
        <p:nvSpPr>
          <p:cNvPr id="3" name="Slide Number Placeholder 2">
            <a:extLst>
              <a:ext uri="{FF2B5EF4-FFF2-40B4-BE49-F238E27FC236}">
                <a16:creationId xmlns:a16="http://schemas.microsoft.com/office/drawing/2014/main" id="{DBCE7B76-DF10-43E3-F10E-1D922377963D}"/>
              </a:ext>
            </a:extLst>
          </p:cNvPr>
          <p:cNvSpPr>
            <a:spLocks noGrp="1"/>
          </p:cNvSpPr>
          <p:nvPr>
            <p:ph type="sldNum" sz="quarter" idx="12"/>
          </p:nvPr>
        </p:nvSpPr>
        <p:spPr/>
        <p:txBody>
          <a:bodyPr/>
          <a:lstStyle/>
          <a:p>
            <a:fld id="{48F63A3B-78C7-47BE-AE5E-E10140E04643}" type="slidenum">
              <a:rPr lang="en-US" smtClean="0"/>
              <a:t>18</a:t>
            </a:fld>
            <a:endParaRPr lang="en-US"/>
          </a:p>
        </p:txBody>
      </p:sp>
    </p:spTree>
    <p:extLst>
      <p:ext uri="{BB962C8B-B14F-4D97-AF65-F5344CB8AC3E}">
        <p14:creationId xmlns:p14="http://schemas.microsoft.com/office/powerpoint/2010/main" val="115432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Exploratory Data Analysis: Yearwise</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341958"/>
            <a:ext cx="9729926" cy="461665"/>
          </a:xfrm>
          <a:prstGeom prst="rect">
            <a:avLst/>
          </a:prstGeom>
          <a:noFill/>
        </p:spPr>
        <p:txBody>
          <a:bodyPr wrap="square" rtlCol="0">
            <a:spAutoFit/>
          </a:bodyPr>
          <a:lstStyle/>
          <a:p>
            <a:r>
              <a:rPr lang="en-GB" sz="2400" dirty="0"/>
              <a:t>Q2- Does margin increase with increase in number of customers ?</a:t>
            </a:r>
          </a:p>
        </p:txBody>
      </p:sp>
      <p:pic>
        <p:nvPicPr>
          <p:cNvPr id="7" name="Picture 6" descr="Chart, line chart&#10;&#10;Description automatically generated">
            <a:extLst>
              <a:ext uri="{FF2B5EF4-FFF2-40B4-BE49-F238E27FC236}">
                <a16:creationId xmlns:a16="http://schemas.microsoft.com/office/drawing/2014/main" id="{596D41D9-70D1-1AFC-FD0A-6F6A8ABF5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69" y="1916558"/>
            <a:ext cx="10736062" cy="4233702"/>
          </a:xfrm>
          <a:prstGeom prst="rect">
            <a:avLst/>
          </a:prstGeom>
        </p:spPr>
      </p:pic>
      <p:sp>
        <p:nvSpPr>
          <p:cNvPr id="8" name="Slide Number Placeholder 7">
            <a:extLst>
              <a:ext uri="{FF2B5EF4-FFF2-40B4-BE49-F238E27FC236}">
                <a16:creationId xmlns:a16="http://schemas.microsoft.com/office/drawing/2014/main" id="{0F262ED5-8D94-5AD0-3D7C-8423AD868E7B}"/>
              </a:ext>
            </a:extLst>
          </p:cNvPr>
          <p:cNvSpPr>
            <a:spLocks noGrp="1"/>
          </p:cNvSpPr>
          <p:nvPr>
            <p:ph type="sldNum" sz="quarter" idx="12"/>
          </p:nvPr>
        </p:nvSpPr>
        <p:spPr/>
        <p:txBody>
          <a:bodyPr/>
          <a:lstStyle/>
          <a:p>
            <a:fld id="{48F63A3B-78C7-47BE-AE5E-E10140E04643}" type="slidenum">
              <a:rPr lang="en-US" smtClean="0"/>
              <a:t>19</a:t>
            </a:fld>
            <a:endParaRPr lang="en-US"/>
          </a:p>
        </p:txBody>
      </p:sp>
    </p:spTree>
    <p:extLst>
      <p:ext uri="{BB962C8B-B14F-4D97-AF65-F5344CB8AC3E}">
        <p14:creationId xmlns:p14="http://schemas.microsoft.com/office/powerpoint/2010/main" val="161700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Introduction</a:t>
            </a:r>
          </a:p>
          <a:p>
            <a:pPr algn="just"/>
            <a:r>
              <a:rPr lang="en-US" sz="2800" dirty="0">
                <a:solidFill>
                  <a:srgbClr val="FF6600"/>
                </a:solidFill>
              </a:rPr>
              <a:t>         Data Used</a:t>
            </a:r>
          </a:p>
          <a:p>
            <a:pPr algn="just"/>
            <a:r>
              <a:rPr lang="en-US" sz="2800" dirty="0">
                <a:solidFill>
                  <a:srgbClr val="FF6600"/>
                </a:solidFill>
              </a:rPr>
              <a:t>         Hypothesis</a:t>
            </a:r>
          </a:p>
          <a:p>
            <a:pPr algn="just"/>
            <a:r>
              <a:rPr lang="en-US" sz="2800" dirty="0">
                <a:solidFill>
                  <a:srgbClr val="FF6600"/>
                </a:solidFill>
              </a:rPr>
              <a:t>         EDA</a:t>
            </a:r>
          </a:p>
          <a:p>
            <a:pPr algn="just"/>
            <a:r>
              <a:rPr lang="en-US" sz="2800" dirty="0">
                <a:solidFill>
                  <a:srgbClr val="FF6600"/>
                </a:solidFill>
              </a:rPr>
              <a:t>         EDA Summary</a:t>
            </a:r>
          </a:p>
          <a:p>
            <a:pPr algn="just"/>
            <a:r>
              <a:rPr lang="en-US" sz="2800" dirty="0">
                <a:solidFill>
                  <a:srgbClr val="FF6600"/>
                </a:solidFill>
              </a:rPr>
              <a:t>         Recommendations</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Slide Number Placeholder 4">
            <a:extLst>
              <a:ext uri="{FF2B5EF4-FFF2-40B4-BE49-F238E27FC236}">
                <a16:creationId xmlns:a16="http://schemas.microsoft.com/office/drawing/2014/main" id="{9D00968D-6464-56A6-8B15-115A674BFC4E}"/>
              </a:ext>
            </a:extLst>
          </p:cNvPr>
          <p:cNvSpPr>
            <a:spLocks noGrp="1"/>
          </p:cNvSpPr>
          <p:nvPr>
            <p:ph type="sldNum" sz="quarter" idx="12"/>
          </p:nvPr>
        </p:nvSpPr>
        <p:spPr/>
        <p:txBody>
          <a:bodyPr/>
          <a:lstStyle/>
          <a:p>
            <a:fld id="{48F63A3B-78C7-47BE-AE5E-E10140E04643}" type="slidenum">
              <a:rPr lang="en-US" smtClean="0"/>
              <a:t>2</a:t>
            </a:fld>
            <a:endParaRPr lang="en-US"/>
          </a:p>
        </p:txBody>
      </p:sp>
    </p:spTree>
    <p:extLst>
      <p:ext uri="{BB962C8B-B14F-4D97-AF65-F5344CB8AC3E}">
        <p14:creationId xmlns:p14="http://schemas.microsoft.com/office/powerpoint/2010/main" val="404725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Exploratory Data Analysis: Monthwise</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341958"/>
            <a:ext cx="9729926" cy="461665"/>
          </a:xfrm>
          <a:prstGeom prst="rect">
            <a:avLst/>
          </a:prstGeom>
          <a:noFill/>
        </p:spPr>
        <p:txBody>
          <a:bodyPr wrap="square" rtlCol="0">
            <a:spAutoFit/>
          </a:bodyPr>
          <a:lstStyle/>
          <a:p>
            <a:r>
              <a:rPr lang="en-GB" sz="2400" dirty="0"/>
              <a:t>Q2- Does margin increase with increase in number of customers ?</a:t>
            </a:r>
          </a:p>
        </p:txBody>
      </p:sp>
      <p:pic>
        <p:nvPicPr>
          <p:cNvPr id="5" name="Picture 4" descr="Chart, line chart&#10;&#10;Description automatically generated">
            <a:extLst>
              <a:ext uri="{FF2B5EF4-FFF2-40B4-BE49-F238E27FC236}">
                <a16:creationId xmlns:a16="http://schemas.microsoft.com/office/drawing/2014/main" id="{B5CD410D-4FC6-57D7-5C68-7AB41CC46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3" y="1893934"/>
            <a:ext cx="10735733" cy="4249213"/>
          </a:xfrm>
          <a:prstGeom prst="rect">
            <a:avLst/>
          </a:prstGeom>
        </p:spPr>
      </p:pic>
      <p:sp>
        <p:nvSpPr>
          <p:cNvPr id="8" name="Slide Number Placeholder 7">
            <a:extLst>
              <a:ext uri="{FF2B5EF4-FFF2-40B4-BE49-F238E27FC236}">
                <a16:creationId xmlns:a16="http://schemas.microsoft.com/office/drawing/2014/main" id="{020B5594-6EFA-8507-2AC8-1880BA5A51FC}"/>
              </a:ext>
            </a:extLst>
          </p:cNvPr>
          <p:cNvSpPr>
            <a:spLocks noGrp="1"/>
          </p:cNvSpPr>
          <p:nvPr>
            <p:ph type="sldNum" sz="quarter" idx="12"/>
          </p:nvPr>
        </p:nvSpPr>
        <p:spPr/>
        <p:txBody>
          <a:bodyPr/>
          <a:lstStyle/>
          <a:p>
            <a:fld id="{48F63A3B-78C7-47BE-AE5E-E10140E04643}" type="slidenum">
              <a:rPr lang="en-US" smtClean="0"/>
              <a:t>20</a:t>
            </a:fld>
            <a:endParaRPr lang="en-US"/>
          </a:p>
        </p:txBody>
      </p:sp>
    </p:spTree>
    <p:extLst>
      <p:ext uri="{BB962C8B-B14F-4D97-AF65-F5344CB8AC3E}">
        <p14:creationId xmlns:p14="http://schemas.microsoft.com/office/powerpoint/2010/main" val="3394941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Hypothesis 2 answer</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2316027"/>
            <a:ext cx="9729926" cy="2677656"/>
          </a:xfrm>
          <a:prstGeom prst="rect">
            <a:avLst/>
          </a:prstGeom>
          <a:noFill/>
        </p:spPr>
        <p:txBody>
          <a:bodyPr wrap="square" rtlCol="0">
            <a:spAutoFit/>
          </a:bodyPr>
          <a:lstStyle/>
          <a:p>
            <a:r>
              <a:rPr lang="en-GB" sz="2800" dirty="0"/>
              <a:t>Q2- Does margin proportionally increase with increase in number of customers ?</a:t>
            </a:r>
          </a:p>
          <a:p>
            <a:endParaRPr lang="en-GB" sz="2800" dirty="0"/>
          </a:p>
          <a:p>
            <a:r>
              <a:rPr lang="en-GB" sz="2800" dirty="0"/>
              <a:t>Ans2- Yes, Yellow cab company has much more income than pink cab company, since it has more customers</a:t>
            </a:r>
          </a:p>
          <a:p>
            <a:r>
              <a:rPr lang="en-GB" sz="2800" dirty="0"/>
              <a:t> </a:t>
            </a:r>
          </a:p>
        </p:txBody>
      </p:sp>
      <p:sp>
        <p:nvSpPr>
          <p:cNvPr id="3" name="Slide Number Placeholder 2">
            <a:extLst>
              <a:ext uri="{FF2B5EF4-FFF2-40B4-BE49-F238E27FC236}">
                <a16:creationId xmlns:a16="http://schemas.microsoft.com/office/drawing/2014/main" id="{CC63098C-7DFA-CD74-39A1-60E8F77F1E98}"/>
              </a:ext>
            </a:extLst>
          </p:cNvPr>
          <p:cNvSpPr>
            <a:spLocks noGrp="1"/>
          </p:cNvSpPr>
          <p:nvPr>
            <p:ph type="sldNum" sz="quarter" idx="12"/>
          </p:nvPr>
        </p:nvSpPr>
        <p:spPr/>
        <p:txBody>
          <a:bodyPr/>
          <a:lstStyle/>
          <a:p>
            <a:fld id="{48F63A3B-78C7-47BE-AE5E-E10140E04643}" type="slidenum">
              <a:rPr lang="en-US" smtClean="0"/>
              <a:t>21</a:t>
            </a:fld>
            <a:endParaRPr lang="en-US"/>
          </a:p>
        </p:txBody>
      </p:sp>
    </p:spTree>
    <p:extLst>
      <p:ext uri="{BB962C8B-B14F-4D97-AF65-F5344CB8AC3E}">
        <p14:creationId xmlns:p14="http://schemas.microsoft.com/office/powerpoint/2010/main" val="3989414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Cities, Cab Rides and Income </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348361"/>
            <a:ext cx="9729926" cy="369332"/>
          </a:xfrm>
          <a:prstGeom prst="rect">
            <a:avLst/>
          </a:prstGeom>
          <a:noFill/>
        </p:spPr>
        <p:txBody>
          <a:bodyPr wrap="square" rtlCol="0">
            <a:spAutoFit/>
          </a:bodyPr>
          <a:lstStyle/>
          <a:p>
            <a:r>
              <a:rPr lang="en-GB" b="1" dirty="0"/>
              <a:t>Population Distribution:</a:t>
            </a:r>
          </a:p>
        </p:txBody>
      </p:sp>
      <p:pic>
        <p:nvPicPr>
          <p:cNvPr id="7" name="Picture 6" descr="Chart, waterfall chart&#10;&#10;Description automatically generated">
            <a:extLst>
              <a:ext uri="{FF2B5EF4-FFF2-40B4-BE49-F238E27FC236}">
                <a16:creationId xmlns:a16="http://schemas.microsoft.com/office/drawing/2014/main" id="{18B8C01A-6DF5-A9A2-7F69-AB8C91349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461" y="1690688"/>
            <a:ext cx="8991909" cy="4449969"/>
          </a:xfrm>
          <a:prstGeom prst="rect">
            <a:avLst/>
          </a:prstGeom>
        </p:spPr>
      </p:pic>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22</a:t>
            </a:fld>
            <a:endParaRPr lang="en-US"/>
          </a:p>
        </p:txBody>
      </p:sp>
    </p:spTree>
    <p:extLst>
      <p:ext uri="{BB962C8B-B14F-4D97-AF65-F5344CB8AC3E}">
        <p14:creationId xmlns:p14="http://schemas.microsoft.com/office/powerpoint/2010/main" val="319517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Cities, Cab Rides and Income </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348361"/>
            <a:ext cx="9729926" cy="369332"/>
          </a:xfrm>
          <a:prstGeom prst="rect">
            <a:avLst/>
          </a:prstGeom>
          <a:noFill/>
        </p:spPr>
        <p:txBody>
          <a:bodyPr wrap="square" rtlCol="0">
            <a:spAutoFit/>
          </a:bodyPr>
          <a:lstStyle/>
          <a:p>
            <a:r>
              <a:rPr lang="en-GB" b="1" dirty="0"/>
              <a:t>Cab User Distribution:</a:t>
            </a:r>
          </a:p>
        </p:txBody>
      </p:sp>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23</a:t>
            </a:fld>
            <a:endParaRPr lang="en-US"/>
          </a:p>
        </p:txBody>
      </p:sp>
      <p:pic>
        <p:nvPicPr>
          <p:cNvPr id="5" name="Picture 4" descr="Chart, waterfall chart&#10;&#10;Description automatically generated">
            <a:extLst>
              <a:ext uri="{FF2B5EF4-FFF2-40B4-BE49-F238E27FC236}">
                <a16:creationId xmlns:a16="http://schemas.microsoft.com/office/drawing/2014/main" id="{766E96CD-6D54-C4F3-0591-D4809D0EC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022" y="1690688"/>
            <a:ext cx="8987298" cy="4480978"/>
          </a:xfrm>
          <a:prstGeom prst="rect">
            <a:avLst/>
          </a:prstGeom>
        </p:spPr>
      </p:pic>
    </p:spTree>
    <p:extLst>
      <p:ext uri="{BB962C8B-B14F-4D97-AF65-F5344CB8AC3E}">
        <p14:creationId xmlns:p14="http://schemas.microsoft.com/office/powerpoint/2010/main" val="2717820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Cities, Cab Rides and Income </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1348361"/>
            <a:ext cx="9729926" cy="369332"/>
          </a:xfrm>
          <a:prstGeom prst="rect">
            <a:avLst/>
          </a:prstGeom>
          <a:noFill/>
        </p:spPr>
        <p:txBody>
          <a:bodyPr wrap="square" rtlCol="0">
            <a:spAutoFit/>
          </a:bodyPr>
          <a:lstStyle/>
          <a:p>
            <a:r>
              <a:rPr lang="en-GB" b="1" dirty="0"/>
              <a:t>Percentage Distribution:</a:t>
            </a:r>
          </a:p>
        </p:txBody>
      </p:sp>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24</a:t>
            </a:fld>
            <a:endParaRPr lang="en-US"/>
          </a:p>
        </p:txBody>
      </p:sp>
      <p:pic>
        <p:nvPicPr>
          <p:cNvPr id="7" name="Picture 6" descr="Chart, waterfall chart&#10;&#10;Description automatically generated">
            <a:extLst>
              <a:ext uri="{FF2B5EF4-FFF2-40B4-BE49-F238E27FC236}">
                <a16:creationId xmlns:a16="http://schemas.microsoft.com/office/drawing/2014/main" id="{EA1CF6D1-EE77-55B9-954B-E87BA2519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037" y="1690689"/>
            <a:ext cx="8889507" cy="4517846"/>
          </a:xfrm>
          <a:prstGeom prst="rect">
            <a:avLst/>
          </a:prstGeom>
        </p:spPr>
      </p:pic>
    </p:spTree>
    <p:extLst>
      <p:ext uri="{BB962C8B-B14F-4D97-AF65-F5344CB8AC3E}">
        <p14:creationId xmlns:p14="http://schemas.microsoft.com/office/powerpoint/2010/main" val="294198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Cities, Cab Rides and Income </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22022" y="1250990"/>
            <a:ext cx="9729926" cy="1107996"/>
          </a:xfrm>
          <a:prstGeom prst="rect">
            <a:avLst/>
          </a:prstGeom>
          <a:noFill/>
        </p:spPr>
        <p:txBody>
          <a:bodyPr wrap="square" rtlCol="0">
            <a:spAutoFit/>
          </a:bodyPr>
          <a:lstStyle/>
          <a:p>
            <a:r>
              <a:rPr lang="en-GB" sz="2400" dirty="0"/>
              <a:t>Profit and Activity of each cab company in each city:</a:t>
            </a:r>
          </a:p>
          <a:p>
            <a:r>
              <a:rPr lang="en-GB" b="1" dirty="0"/>
              <a:t>- Yellow/Pink Cabs KM Travelled per city:</a:t>
            </a:r>
          </a:p>
          <a:p>
            <a:endParaRPr lang="en-GB" sz="2400" dirty="0"/>
          </a:p>
        </p:txBody>
      </p:sp>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25</a:t>
            </a:fld>
            <a:endParaRPr lang="en-US"/>
          </a:p>
        </p:txBody>
      </p:sp>
      <p:pic>
        <p:nvPicPr>
          <p:cNvPr id="5" name="Picture 4" descr="Chart&#10;&#10;Description automatically generated">
            <a:extLst>
              <a:ext uri="{FF2B5EF4-FFF2-40B4-BE49-F238E27FC236}">
                <a16:creationId xmlns:a16="http://schemas.microsoft.com/office/drawing/2014/main" id="{E14AC113-925A-E5B1-AA68-259015E09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733" y="2041864"/>
            <a:ext cx="8996795" cy="4451011"/>
          </a:xfrm>
          <a:prstGeom prst="rect">
            <a:avLst/>
          </a:prstGeom>
        </p:spPr>
      </p:pic>
    </p:spTree>
    <p:extLst>
      <p:ext uri="{BB962C8B-B14F-4D97-AF65-F5344CB8AC3E}">
        <p14:creationId xmlns:p14="http://schemas.microsoft.com/office/powerpoint/2010/main" val="1879491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Cities, Cab Rides and Income </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22022" y="1250990"/>
            <a:ext cx="9729926" cy="1107996"/>
          </a:xfrm>
          <a:prstGeom prst="rect">
            <a:avLst/>
          </a:prstGeom>
          <a:noFill/>
        </p:spPr>
        <p:txBody>
          <a:bodyPr wrap="square" rtlCol="0">
            <a:spAutoFit/>
          </a:bodyPr>
          <a:lstStyle/>
          <a:p>
            <a:r>
              <a:rPr lang="en-GB" sz="2400" dirty="0"/>
              <a:t>Profit and Activity of each cab company in each city:</a:t>
            </a:r>
          </a:p>
          <a:p>
            <a:r>
              <a:rPr lang="en-GB" b="1" dirty="0"/>
              <a:t>- Yellow/Pink Cabs Income per city:</a:t>
            </a:r>
          </a:p>
          <a:p>
            <a:endParaRPr lang="en-GB" sz="2400" dirty="0"/>
          </a:p>
        </p:txBody>
      </p:sp>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26</a:t>
            </a:fld>
            <a:endParaRPr lang="en-US"/>
          </a:p>
        </p:txBody>
      </p:sp>
      <p:pic>
        <p:nvPicPr>
          <p:cNvPr id="7" name="Picture 6" descr="Chart&#10;&#10;Description automatically generated with medium confidence">
            <a:extLst>
              <a:ext uri="{FF2B5EF4-FFF2-40B4-BE49-F238E27FC236}">
                <a16:creationId xmlns:a16="http://schemas.microsoft.com/office/drawing/2014/main" id="{7C676220-C5FA-2B50-DB82-D444A6BF6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511" y="2003239"/>
            <a:ext cx="8977571" cy="4708858"/>
          </a:xfrm>
          <a:prstGeom prst="rect">
            <a:avLst/>
          </a:prstGeom>
        </p:spPr>
      </p:pic>
    </p:spTree>
    <p:extLst>
      <p:ext uri="{BB962C8B-B14F-4D97-AF65-F5344CB8AC3E}">
        <p14:creationId xmlns:p14="http://schemas.microsoft.com/office/powerpoint/2010/main" val="3463543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Cities, Cab Rides and Income </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22022" y="1250990"/>
            <a:ext cx="9729926" cy="1107996"/>
          </a:xfrm>
          <a:prstGeom prst="rect">
            <a:avLst/>
          </a:prstGeom>
          <a:noFill/>
        </p:spPr>
        <p:txBody>
          <a:bodyPr wrap="square" rtlCol="0">
            <a:spAutoFit/>
          </a:bodyPr>
          <a:lstStyle/>
          <a:p>
            <a:r>
              <a:rPr lang="en-GB" sz="2400" dirty="0"/>
              <a:t>Profit and Activity of each cab company in each city:</a:t>
            </a:r>
          </a:p>
          <a:p>
            <a:r>
              <a:rPr lang="en-GB" b="1" dirty="0"/>
              <a:t>- Yellow/Pink Cabs KM Travelled per city (without New York to make sense of other cities):</a:t>
            </a:r>
          </a:p>
          <a:p>
            <a:endParaRPr lang="en-GB" sz="2400" dirty="0"/>
          </a:p>
        </p:txBody>
      </p:sp>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27</a:t>
            </a:fld>
            <a:endParaRPr lang="en-US"/>
          </a:p>
        </p:txBody>
      </p:sp>
      <p:pic>
        <p:nvPicPr>
          <p:cNvPr id="5" name="Picture 4" descr="Chart, bar chart&#10;&#10;Description automatically generated">
            <a:extLst>
              <a:ext uri="{FF2B5EF4-FFF2-40B4-BE49-F238E27FC236}">
                <a16:creationId xmlns:a16="http://schemas.microsoft.com/office/drawing/2014/main" id="{AA881C8D-22B3-F98D-7A1E-973EAECD6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939" y="1977381"/>
            <a:ext cx="8996039" cy="4515494"/>
          </a:xfrm>
          <a:prstGeom prst="rect">
            <a:avLst/>
          </a:prstGeom>
        </p:spPr>
      </p:pic>
    </p:spTree>
    <p:extLst>
      <p:ext uri="{BB962C8B-B14F-4D97-AF65-F5344CB8AC3E}">
        <p14:creationId xmlns:p14="http://schemas.microsoft.com/office/powerpoint/2010/main" val="877655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Cities, Cab Rides and Income </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22022" y="1250990"/>
            <a:ext cx="9729926" cy="1107996"/>
          </a:xfrm>
          <a:prstGeom prst="rect">
            <a:avLst/>
          </a:prstGeom>
          <a:noFill/>
        </p:spPr>
        <p:txBody>
          <a:bodyPr wrap="square" rtlCol="0">
            <a:spAutoFit/>
          </a:bodyPr>
          <a:lstStyle/>
          <a:p>
            <a:r>
              <a:rPr lang="en-GB" sz="2400" dirty="0"/>
              <a:t>Profit and Activity of each cab company in each city:</a:t>
            </a:r>
          </a:p>
          <a:p>
            <a:r>
              <a:rPr lang="en-GB" b="1" dirty="0"/>
              <a:t>- Yellow/Pink Cabs Income (without New York to make sense of other cities):</a:t>
            </a:r>
          </a:p>
          <a:p>
            <a:endParaRPr lang="en-GB" sz="2400" dirty="0"/>
          </a:p>
        </p:txBody>
      </p:sp>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28</a:t>
            </a:fld>
            <a:endParaRPr lang="en-US"/>
          </a:p>
        </p:txBody>
      </p:sp>
      <p:pic>
        <p:nvPicPr>
          <p:cNvPr id="7" name="Picture 6" descr="Chart, bar chart&#10;&#10;Description automatically generated">
            <a:extLst>
              <a:ext uri="{FF2B5EF4-FFF2-40B4-BE49-F238E27FC236}">
                <a16:creationId xmlns:a16="http://schemas.microsoft.com/office/drawing/2014/main" id="{A121731E-0B0A-8CDE-4208-3E53F1AA5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511" y="2029331"/>
            <a:ext cx="8942773" cy="4656675"/>
          </a:xfrm>
          <a:prstGeom prst="rect">
            <a:avLst/>
          </a:prstGeom>
        </p:spPr>
      </p:pic>
    </p:spTree>
    <p:extLst>
      <p:ext uri="{BB962C8B-B14F-4D97-AF65-F5344CB8AC3E}">
        <p14:creationId xmlns:p14="http://schemas.microsoft.com/office/powerpoint/2010/main" val="738998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Hypothesis 3 answer</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2316027"/>
            <a:ext cx="9729926" cy="3108543"/>
          </a:xfrm>
          <a:prstGeom prst="rect">
            <a:avLst/>
          </a:prstGeom>
          <a:noFill/>
        </p:spPr>
        <p:txBody>
          <a:bodyPr wrap="square" rtlCol="0">
            <a:spAutoFit/>
          </a:bodyPr>
          <a:lstStyle/>
          <a:p>
            <a:r>
              <a:rPr lang="en-GB" sz="2800" dirty="0"/>
              <a:t>Q3- What cities where people use cab the most? In these cities which cab company is most demanded ?</a:t>
            </a:r>
          </a:p>
          <a:p>
            <a:endParaRPr lang="en-GB" sz="2800" dirty="0"/>
          </a:p>
          <a:p>
            <a:r>
              <a:rPr lang="en-GB" sz="2800" dirty="0"/>
              <a:t>Ans3- In almost every city, Yellow cab is much more demanded and profitable</a:t>
            </a:r>
          </a:p>
          <a:p>
            <a:endParaRPr lang="en-GB" sz="2800" dirty="0"/>
          </a:p>
          <a:p>
            <a:r>
              <a:rPr lang="en-GB" sz="2800" dirty="0"/>
              <a:t> </a:t>
            </a:r>
          </a:p>
        </p:txBody>
      </p:sp>
      <p:sp>
        <p:nvSpPr>
          <p:cNvPr id="3" name="Slide Number Placeholder 2">
            <a:extLst>
              <a:ext uri="{FF2B5EF4-FFF2-40B4-BE49-F238E27FC236}">
                <a16:creationId xmlns:a16="http://schemas.microsoft.com/office/drawing/2014/main" id="{DBCE7B76-DF10-43E3-F10E-1D922377963D}"/>
              </a:ext>
            </a:extLst>
          </p:cNvPr>
          <p:cNvSpPr>
            <a:spLocks noGrp="1"/>
          </p:cNvSpPr>
          <p:nvPr>
            <p:ph type="sldNum" sz="quarter" idx="12"/>
          </p:nvPr>
        </p:nvSpPr>
        <p:spPr/>
        <p:txBody>
          <a:bodyPr/>
          <a:lstStyle/>
          <a:p>
            <a:fld id="{48F63A3B-78C7-47BE-AE5E-E10140E04643}" type="slidenum">
              <a:rPr lang="en-US" smtClean="0"/>
              <a:t>29</a:t>
            </a:fld>
            <a:endParaRPr lang="en-US"/>
          </a:p>
        </p:txBody>
      </p:sp>
    </p:spTree>
    <p:extLst>
      <p:ext uri="{BB962C8B-B14F-4D97-AF65-F5344CB8AC3E}">
        <p14:creationId xmlns:p14="http://schemas.microsoft.com/office/powerpoint/2010/main" val="1384574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a:t>
            </a:r>
          </a:p>
          <a:p>
            <a:pPr algn="just"/>
            <a:endParaRPr lang="en-US" sz="2800" dirty="0">
              <a:solidFill>
                <a:srgbClr val="FF6600"/>
              </a:solidFill>
            </a:endParaRPr>
          </a:p>
          <a:p>
            <a:r>
              <a:rPr lang="en-US" sz="6000" b="1" dirty="0">
                <a:solidFill>
                  <a:srgbClr val="FF6600"/>
                </a:solidFill>
              </a:rPr>
              <a:t>Introduction</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Slide Number Placeholder 4">
            <a:extLst>
              <a:ext uri="{FF2B5EF4-FFF2-40B4-BE49-F238E27FC236}">
                <a16:creationId xmlns:a16="http://schemas.microsoft.com/office/drawing/2014/main" id="{4D689B8F-A7D6-7E67-CAB3-B2057DE037D5}"/>
              </a:ext>
            </a:extLst>
          </p:cNvPr>
          <p:cNvSpPr>
            <a:spLocks noGrp="1"/>
          </p:cNvSpPr>
          <p:nvPr>
            <p:ph type="sldNum" sz="quarter" idx="12"/>
          </p:nvPr>
        </p:nvSpPr>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1200088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Male/Female Customers</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30</a:t>
            </a:fld>
            <a:endParaRPr lang="en-US"/>
          </a:p>
        </p:txBody>
      </p:sp>
      <p:pic>
        <p:nvPicPr>
          <p:cNvPr id="5" name="Picture 4" descr="Chart, bar chart&#10;&#10;Description automatically generated">
            <a:extLst>
              <a:ext uri="{FF2B5EF4-FFF2-40B4-BE49-F238E27FC236}">
                <a16:creationId xmlns:a16="http://schemas.microsoft.com/office/drawing/2014/main" id="{F3501C20-F41E-90BF-23A1-1677B9026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378" y="1393758"/>
            <a:ext cx="9413399" cy="4770780"/>
          </a:xfrm>
          <a:prstGeom prst="rect">
            <a:avLst/>
          </a:prstGeom>
        </p:spPr>
      </p:pic>
    </p:spTree>
    <p:extLst>
      <p:ext uri="{BB962C8B-B14F-4D97-AF65-F5344CB8AC3E}">
        <p14:creationId xmlns:p14="http://schemas.microsoft.com/office/powerpoint/2010/main" val="764389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Age Distribution</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31</a:t>
            </a:fld>
            <a:endParaRPr lang="en-US"/>
          </a:p>
        </p:txBody>
      </p:sp>
      <p:pic>
        <p:nvPicPr>
          <p:cNvPr id="6" name="Picture 5" descr="Chart, histogram&#10;&#10;Description automatically generated">
            <a:extLst>
              <a:ext uri="{FF2B5EF4-FFF2-40B4-BE49-F238E27FC236}">
                <a16:creationId xmlns:a16="http://schemas.microsoft.com/office/drawing/2014/main" id="{7A5992AB-3FF2-C250-8904-68F5BAEEE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022" y="1333890"/>
            <a:ext cx="9493326" cy="4706246"/>
          </a:xfrm>
          <a:prstGeom prst="rect">
            <a:avLst/>
          </a:prstGeom>
        </p:spPr>
      </p:pic>
    </p:spTree>
    <p:extLst>
      <p:ext uri="{BB962C8B-B14F-4D97-AF65-F5344CB8AC3E}">
        <p14:creationId xmlns:p14="http://schemas.microsoft.com/office/powerpoint/2010/main" val="3440858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Cash/Card Payment</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32</a:t>
            </a:fld>
            <a:endParaRPr lang="en-US"/>
          </a:p>
        </p:txBody>
      </p:sp>
      <p:pic>
        <p:nvPicPr>
          <p:cNvPr id="5" name="Picture 4" descr="Chart, bar chart&#10;&#10;Description automatically generated">
            <a:extLst>
              <a:ext uri="{FF2B5EF4-FFF2-40B4-BE49-F238E27FC236}">
                <a16:creationId xmlns:a16="http://schemas.microsoft.com/office/drawing/2014/main" id="{F831DCA2-930D-435C-5203-F8A8DFB9E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711" y="1456267"/>
            <a:ext cx="9521044" cy="4775200"/>
          </a:xfrm>
          <a:prstGeom prst="rect">
            <a:avLst/>
          </a:prstGeom>
        </p:spPr>
      </p:pic>
    </p:spTree>
    <p:extLst>
      <p:ext uri="{BB962C8B-B14F-4D97-AF65-F5344CB8AC3E}">
        <p14:creationId xmlns:p14="http://schemas.microsoft.com/office/powerpoint/2010/main" val="4208995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Holidays</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33</a:t>
            </a:fld>
            <a:endParaRPr lang="en-US"/>
          </a:p>
        </p:txBody>
      </p:sp>
      <p:sp>
        <p:nvSpPr>
          <p:cNvPr id="3" name="TextBox 2">
            <a:extLst>
              <a:ext uri="{FF2B5EF4-FFF2-40B4-BE49-F238E27FC236}">
                <a16:creationId xmlns:a16="http://schemas.microsoft.com/office/drawing/2014/main" id="{A554330C-8A2A-91D6-7128-49E28396A30B}"/>
              </a:ext>
            </a:extLst>
          </p:cNvPr>
          <p:cNvSpPr txBox="1"/>
          <p:nvPr/>
        </p:nvSpPr>
        <p:spPr>
          <a:xfrm>
            <a:off x="1248792" y="1287402"/>
            <a:ext cx="9694415" cy="461665"/>
          </a:xfrm>
          <a:prstGeom prst="rect">
            <a:avLst/>
          </a:prstGeom>
          <a:noFill/>
        </p:spPr>
        <p:txBody>
          <a:bodyPr wrap="square" rtlCol="0">
            <a:spAutoFit/>
          </a:bodyPr>
          <a:lstStyle/>
          <a:p>
            <a:r>
              <a:rPr lang="en-GB" sz="2400" dirty="0"/>
              <a:t>Q4: In holidays which company is the most demanded ?</a:t>
            </a:r>
          </a:p>
        </p:txBody>
      </p:sp>
      <p:pic>
        <p:nvPicPr>
          <p:cNvPr id="7" name="Picture 6" descr="Bar chart&#10;&#10;Description automatically generated">
            <a:extLst>
              <a:ext uri="{FF2B5EF4-FFF2-40B4-BE49-F238E27FC236}">
                <a16:creationId xmlns:a16="http://schemas.microsoft.com/office/drawing/2014/main" id="{C9C31004-749F-9398-70A0-7CE1BF735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28251"/>
            <a:ext cx="6956394" cy="4169847"/>
          </a:xfrm>
          <a:prstGeom prst="rect">
            <a:avLst/>
          </a:prstGeom>
        </p:spPr>
      </p:pic>
      <p:sp>
        <p:nvSpPr>
          <p:cNvPr id="9" name="TextBox 8">
            <a:extLst>
              <a:ext uri="{FF2B5EF4-FFF2-40B4-BE49-F238E27FC236}">
                <a16:creationId xmlns:a16="http://schemas.microsoft.com/office/drawing/2014/main" id="{8CA1117D-8FA5-BC77-4710-AAB4AFF63B21}"/>
              </a:ext>
            </a:extLst>
          </p:cNvPr>
          <p:cNvSpPr txBox="1"/>
          <p:nvPr/>
        </p:nvSpPr>
        <p:spPr>
          <a:xfrm>
            <a:off x="7981025" y="1928252"/>
            <a:ext cx="3559946" cy="923330"/>
          </a:xfrm>
          <a:prstGeom prst="rect">
            <a:avLst/>
          </a:prstGeom>
          <a:noFill/>
        </p:spPr>
        <p:txBody>
          <a:bodyPr wrap="square" rtlCol="0">
            <a:spAutoFit/>
          </a:bodyPr>
          <a:lstStyle/>
          <a:p>
            <a:r>
              <a:rPr lang="en-DE" dirty="0">
                <a:solidFill>
                  <a:srgbClr val="FF6600"/>
                </a:solidFill>
              </a:rPr>
              <a:t>- In every holiday the activity of Yellow Cab is minimum 4x the activity of Pink Cab.</a:t>
            </a:r>
          </a:p>
        </p:txBody>
      </p:sp>
    </p:spTree>
    <p:extLst>
      <p:ext uri="{BB962C8B-B14F-4D97-AF65-F5344CB8AC3E}">
        <p14:creationId xmlns:p14="http://schemas.microsoft.com/office/powerpoint/2010/main" val="1464220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Holidays</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8" name="Slide Number Placeholder 7">
            <a:extLst>
              <a:ext uri="{FF2B5EF4-FFF2-40B4-BE49-F238E27FC236}">
                <a16:creationId xmlns:a16="http://schemas.microsoft.com/office/drawing/2014/main" id="{47927EB0-74B2-7FB1-F810-1852CD6F570C}"/>
              </a:ext>
            </a:extLst>
          </p:cNvPr>
          <p:cNvSpPr>
            <a:spLocks noGrp="1"/>
          </p:cNvSpPr>
          <p:nvPr>
            <p:ph type="sldNum" sz="quarter" idx="12"/>
          </p:nvPr>
        </p:nvSpPr>
        <p:spPr/>
        <p:txBody>
          <a:bodyPr/>
          <a:lstStyle/>
          <a:p>
            <a:fld id="{48F63A3B-78C7-47BE-AE5E-E10140E04643}" type="slidenum">
              <a:rPr lang="en-US" smtClean="0"/>
              <a:t>34</a:t>
            </a:fld>
            <a:endParaRPr lang="en-US"/>
          </a:p>
        </p:txBody>
      </p:sp>
      <p:sp>
        <p:nvSpPr>
          <p:cNvPr id="3" name="TextBox 2">
            <a:extLst>
              <a:ext uri="{FF2B5EF4-FFF2-40B4-BE49-F238E27FC236}">
                <a16:creationId xmlns:a16="http://schemas.microsoft.com/office/drawing/2014/main" id="{A554330C-8A2A-91D6-7128-49E28396A30B}"/>
              </a:ext>
            </a:extLst>
          </p:cNvPr>
          <p:cNvSpPr txBox="1"/>
          <p:nvPr/>
        </p:nvSpPr>
        <p:spPr>
          <a:xfrm>
            <a:off x="1248792" y="1287402"/>
            <a:ext cx="9694415" cy="461665"/>
          </a:xfrm>
          <a:prstGeom prst="rect">
            <a:avLst/>
          </a:prstGeom>
          <a:noFill/>
        </p:spPr>
        <p:txBody>
          <a:bodyPr wrap="square" rtlCol="0">
            <a:spAutoFit/>
          </a:bodyPr>
          <a:lstStyle/>
          <a:p>
            <a:r>
              <a:rPr lang="en-GB" sz="2400" dirty="0"/>
              <a:t>Q4: In holidays which company is the most demanded ?</a:t>
            </a:r>
          </a:p>
        </p:txBody>
      </p:sp>
      <p:sp>
        <p:nvSpPr>
          <p:cNvPr id="9" name="TextBox 8">
            <a:extLst>
              <a:ext uri="{FF2B5EF4-FFF2-40B4-BE49-F238E27FC236}">
                <a16:creationId xmlns:a16="http://schemas.microsoft.com/office/drawing/2014/main" id="{8CA1117D-8FA5-BC77-4710-AAB4AFF63B21}"/>
              </a:ext>
            </a:extLst>
          </p:cNvPr>
          <p:cNvSpPr txBox="1"/>
          <p:nvPr/>
        </p:nvSpPr>
        <p:spPr>
          <a:xfrm>
            <a:off x="7981025" y="1928252"/>
            <a:ext cx="3559946" cy="923330"/>
          </a:xfrm>
          <a:prstGeom prst="rect">
            <a:avLst/>
          </a:prstGeom>
          <a:noFill/>
        </p:spPr>
        <p:txBody>
          <a:bodyPr wrap="square" rtlCol="0">
            <a:spAutoFit/>
          </a:bodyPr>
          <a:lstStyle/>
          <a:p>
            <a:r>
              <a:rPr lang="en-DE" dirty="0">
                <a:solidFill>
                  <a:srgbClr val="FF6600"/>
                </a:solidFill>
              </a:rPr>
              <a:t>- In every holiday the Income of Yellow Cab is minimum 6x the Income of Pink Cab.</a:t>
            </a:r>
          </a:p>
        </p:txBody>
      </p:sp>
      <p:pic>
        <p:nvPicPr>
          <p:cNvPr id="6" name="Picture 5" descr="Chart, bar chart&#10;&#10;Description automatically generated with medium confidence">
            <a:extLst>
              <a:ext uri="{FF2B5EF4-FFF2-40B4-BE49-F238E27FC236}">
                <a16:creationId xmlns:a16="http://schemas.microsoft.com/office/drawing/2014/main" id="{E04AD190-158C-187D-F295-5C98391D3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250" y="1928252"/>
            <a:ext cx="7099775" cy="4086457"/>
          </a:xfrm>
          <a:prstGeom prst="rect">
            <a:avLst/>
          </a:prstGeom>
        </p:spPr>
      </p:pic>
    </p:spTree>
    <p:extLst>
      <p:ext uri="{BB962C8B-B14F-4D97-AF65-F5344CB8AC3E}">
        <p14:creationId xmlns:p14="http://schemas.microsoft.com/office/powerpoint/2010/main" val="3354540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Hypothesis 4 answer</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231037" y="2316027"/>
            <a:ext cx="9729926" cy="2677656"/>
          </a:xfrm>
          <a:prstGeom prst="rect">
            <a:avLst/>
          </a:prstGeom>
          <a:noFill/>
        </p:spPr>
        <p:txBody>
          <a:bodyPr wrap="square" rtlCol="0">
            <a:spAutoFit/>
          </a:bodyPr>
          <a:lstStyle/>
          <a:p>
            <a:r>
              <a:rPr lang="en-GB" sz="2800" dirty="0"/>
              <a:t>Q4: In holidays which company is the most demanded ?</a:t>
            </a:r>
          </a:p>
          <a:p>
            <a:endParaRPr lang="en-GB" sz="2800" dirty="0"/>
          </a:p>
          <a:p>
            <a:r>
              <a:rPr lang="en-GB" sz="2800" dirty="0"/>
              <a:t>Ans3- In every holiday, Yellow Cab is the most demanded and most Profitable</a:t>
            </a:r>
          </a:p>
          <a:p>
            <a:endParaRPr lang="en-GB" sz="2800" dirty="0"/>
          </a:p>
          <a:p>
            <a:r>
              <a:rPr lang="en-GB" sz="2800" dirty="0"/>
              <a:t> </a:t>
            </a:r>
          </a:p>
        </p:txBody>
      </p:sp>
      <p:sp>
        <p:nvSpPr>
          <p:cNvPr id="3" name="Slide Number Placeholder 2">
            <a:extLst>
              <a:ext uri="{FF2B5EF4-FFF2-40B4-BE49-F238E27FC236}">
                <a16:creationId xmlns:a16="http://schemas.microsoft.com/office/drawing/2014/main" id="{DBCE7B76-DF10-43E3-F10E-1D922377963D}"/>
              </a:ext>
            </a:extLst>
          </p:cNvPr>
          <p:cNvSpPr>
            <a:spLocks noGrp="1"/>
          </p:cNvSpPr>
          <p:nvPr>
            <p:ph type="sldNum" sz="quarter" idx="12"/>
          </p:nvPr>
        </p:nvSpPr>
        <p:spPr/>
        <p:txBody>
          <a:bodyPr/>
          <a:lstStyle/>
          <a:p>
            <a:fld id="{48F63A3B-78C7-47BE-AE5E-E10140E04643}" type="slidenum">
              <a:rPr lang="en-US" smtClean="0"/>
              <a:t>35</a:t>
            </a:fld>
            <a:endParaRPr lang="en-US"/>
          </a:p>
        </p:txBody>
      </p:sp>
    </p:spTree>
    <p:extLst>
      <p:ext uri="{BB962C8B-B14F-4D97-AF65-F5344CB8AC3E}">
        <p14:creationId xmlns:p14="http://schemas.microsoft.com/office/powerpoint/2010/main" val="1547934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a:t>
            </a:r>
          </a:p>
          <a:p>
            <a:pPr algn="just"/>
            <a:endParaRPr lang="en-US" sz="2800" dirty="0">
              <a:solidFill>
                <a:srgbClr val="FF6600"/>
              </a:solidFill>
            </a:endParaRPr>
          </a:p>
          <a:p>
            <a:r>
              <a:rPr lang="en-US" sz="6000" b="1" dirty="0">
                <a:solidFill>
                  <a:srgbClr val="FF6600"/>
                </a:solidFill>
              </a:rPr>
              <a:t>EDA Summary.</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Slide Number Placeholder 4">
            <a:extLst>
              <a:ext uri="{FF2B5EF4-FFF2-40B4-BE49-F238E27FC236}">
                <a16:creationId xmlns:a16="http://schemas.microsoft.com/office/drawing/2014/main" id="{4D689B8F-A7D6-7E67-CAB3-B2057DE037D5}"/>
              </a:ext>
            </a:extLst>
          </p:cNvPr>
          <p:cNvSpPr>
            <a:spLocks noGrp="1"/>
          </p:cNvSpPr>
          <p:nvPr>
            <p:ph type="sldNum" sz="quarter" idx="12"/>
          </p:nvPr>
        </p:nvSpPr>
        <p:spPr/>
        <p:txBody>
          <a:bodyPr/>
          <a:lstStyle/>
          <a:p>
            <a:fld id="{48F63A3B-78C7-47BE-AE5E-E10140E04643}" type="slidenum">
              <a:rPr lang="en-US" smtClean="0"/>
              <a:t>36</a:t>
            </a:fld>
            <a:endParaRPr lang="en-US"/>
          </a:p>
        </p:txBody>
      </p:sp>
    </p:spTree>
    <p:extLst>
      <p:ext uri="{BB962C8B-B14F-4D97-AF65-F5344CB8AC3E}">
        <p14:creationId xmlns:p14="http://schemas.microsoft.com/office/powerpoint/2010/main" val="2152316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EDA: Summary</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383437" y="2486683"/>
            <a:ext cx="9729926" cy="4524315"/>
          </a:xfrm>
          <a:prstGeom prst="rect">
            <a:avLst/>
          </a:prstGeom>
          <a:noFill/>
        </p:spPr>
        <p:txBody>
          <a:bodyPr wrap="square" rtlCol="0">
            <a:spAutoFit/>
          </a:bodyPr>
          <a:lstStyle/>
          <a:p>
            <a:pPr marL="342900" indent="-342900">
              <a:buFontTx/>
              <a:buChar char="-"/>
            </a:pPr>
            <a:r>
              <a:rPr lang="en-GB" sz="2400" dirty="0">
                <a:solidFill>
                  <a:srgbClr val="FF6600"/>
                </a:solidFill>
              </a:rPr>
              <a:t>Total Yellow Cab rides are more than thrice Pink Cab rides.</a:t>
            </a:r>
          </a:p>
          <a:p>
            <a:pPr marL="342900" indent="-342900">
              <a:buFontTx/>
              <a:buChar char="-"/>
            </a:pPr>
            <a:r>
              <a:rPr lang="en-GB" sz="2400" dirty="0">
                <a:solidFill>
                  <a:srgbClr val="FF6600"/>
                </a:solidFill>
              </a:rPr>
              <a:t>Total Yellow Cab revenue is 5x total Pink Cab revenue.</a:t>
            </a:r>
          </a:p>
          <a:p>
            <a:pPr marL="342900" indent="-342900">
              <a:buFontTx/>
              <a:buChar char="-"/>
            </a:pPr>
            <a:r>
              <a:rPr lang="en-GB" sz="2400" dirty="0">
                <a:solidFill>
                  <a:srgbClr val="FF6600"/>
                </a:solidFill>
              </a:rPr>
              <a:t>Total Yellow Cab Income is 8x total Pink Cab Income.</a:t>
            </a:r>
          </a:p>
          <a:p>
            <a:pPr marL="342900" indent="-342900">
              <a:buFontTx/>
              <a:buChar char="-"/>
            </a:pPr>
            <a:r>
              <a:rPr lang="en-DE" sz="2400" dirty="0">
                <a:solidFill>
                  <a:srgbClr val="FF6600"/>
                </a:solidFill>
              </a:rPr>
              <a:t>In every year Yellow Cab travel 3x more than Pink Cabs.</a:t>
            </a:r>
          </a:p>
          <a:p>
            <a:pPr marL="342900" indent="-342900">
              <a:buFontTx/>
              <a:buChar char="-"/>
            </a:pPr>
            <a:r>
              <a:rPr lang="en-DE" sz="2400" dirty="0">
                <a:solidFill>
                  <a:srgbClr val="FF6600"/>
                </a:solidFill>
              </a:rPr>
              <a:t>In every year Yellow Cab has approx. 5x more revenue than Pink Cab.</a:t>
            </a:r>
          </a:p>
          <a:p>
            <a:pPr marL="342900" indent="-342900">
              <a:buFontTx/>
              <a:buChar char="-"/>
            </a:pPr>
            <a:r>
              <a:rPr lang="en-DE" sz="2400" dirty="0">
                <a:solidFill>
                  <a:srgbClr val="FF6600"/>
                </a:solidFill>
              </a:rPr>
              <a:t>In every year Yellow Cab has approx. 8x more profit than Pink Cab.</a:t>
            </a:r>
          </a:p>
          <a:p>
            <a:pPr marL="342900" indent="-342900">
              <a:buFontTx/>
              <a:buChar char="-"/>
            </a:pPr>
            <a:r>
              <a:rPr lang="en-GB" sz="2400" dirty="0">
                <a:solidFill>
                  <a:srgbClr val="FF6600"/>
                </a:solidFill>
              </a:rPr>
              <a:t>In almost every city, Yellow cab is much more demanded and profitable.</a:t>
            </a:r>
          </a:p>
          <a:p>
            <a:pPr marL="342900" indent="-342900">
              <a:buFontTx/>
              <a:buChar char="-"/>
            </a:pPr>
            <a:r>
              <a:rPr lang="en-GB" sz="2400" dirty="0">
                <a:solidFill>
                  <a:srgbClr val="FF6600"/>
                </a:solidFill>
              </a:rPr>
              <a:t>In every public holiday, Yellow Cab is the most demanded and most Profitable.</a:t>
            </a:r>
          </a:p>
          <a:p>
            <a:pPr marL="342900" indent="-342900">
              <a:buFontTx/>
              <a:buChar char="-"/>
            </a:pPr>
            <a:endParaRPr lang="en-DE" sz="2400" dirty="0">
              <a:solidFill>
                <a:srgbClr val="FF6600"/>
              </a:solidFill>
            </a:endParaRPr>
          </a:p>
          <a:p>
            <a:pPr marL="342900" indent="-342900">
              <a:buFontTx/>
              <a:buChar char="-"/>
            </a:pPr>
            <a:endParaRPr lang="en-GB" sz="2400" dirty="0">
              <a:solidFill>
                <a:srgbClr val="FF6600"/>
              </a:solidFill>
            </a:endParaRPr>
          </a:p>
          <a:p>
            <a:pPr marL="342900" indent="-342900">
              <a:buFontTx/>
              <a:buChar char="-"/>
            </a:pPr>
            <a:endParaRPr lang="en-GB" sz="2400" dirty="0">
              <a:solidFill>
                <a:srgbClr val="FF6600"/>
              </a:solidFill>
            </a:endParaRPr>
          </a:p>
        </p:txBody>
      </p:sp>
      <p:sp>
        <p:nvSpPr>
          <p:cNvPr id="3" name="Slide Number Placeholder 2">
            <a:extLst>
              <a:ext uri="{FF2B5EF4-FFF2-40B4-BE49-F238E27FC236}">
                <a16:creationId xmlns:a16="http://schemas.microsoft.com/office/drawing/2014/main" id="{DBCE7B76-DF10-43E3-F10E-1D922377963D}"/>
              </a:ext>
            </a:extLst>
          </p:cNvPr>
          <p:cNvSpPr>
            <a:spLocks noGrp="1"/>
          </p:cNvSpPr>
          <p:nvPr>
            <p:ph type="sldNum" sz="quarter" idx="12"/>
          </p:nvPr>
        </p:nvSpPr>
        <p:spPr/>
        <p:txBody>
          <a:bodyPr/>
          <a:lstStyle/>
          <a:p>
            <a:fld id="{48F63A3B-78C7-47BE-AE5E-E10140E04643}" type="slidenum">
              <a:rPr lang="en-US" smtClean="0"/>
              <a:t>37</a:t>
            </a:fld>
            <a:endParaRPr lang="en-US"/>
          </a:p>
        </p:txBody>
      </p:sp>
      <p:sp>
        <p:nvSpPr>
          <p:cNvPr id="7" name="TextBox 6">
            <a:extLst>
              <a:ext uri="{FF2B5EF4-FFF2-40B4-BE49-F238E27FC236}">
                <a16:creationId xmlns:a16="http://schemas.microsoft.com/office/drawing/2014/main" id="{0BD31C2A-3735-C5C2-BB96-C3372A2B8C44}"/>
              </a:ext>
            </a:extLst>
          </p:cNvPr>
          <p:cNvSpPr txBox="1"/>
          <p:nvPr/>
        </p:nvSpPr>
        <p:spPr>
          <a:xfrm>
            <a:off x="1383437" y="1620351"/>
            <a:ext cx="9729926" cy="523220"/>
          </a:xfrm>
          <a:prstGeom prst="rect">
            <a:avLst/>
          </a:prstGeom>
          <a:noFill/>
        </p:spPr>
        <p:txBody>
          <a:bodyPr wrap="square" rtlCol="0">
            <a:spAutoFit/>
          </a:bodyPr>
          <a:lstStyle/>
          <a:p>
            <a:r>
              <a:rPr lang="en-GB" sz="2800" dirty="0"/>
              <a:t>Over the span of three years (2016, 2017, 2018):</a:t>
            </a:r>
          </a:p>
        </p:txBody>
      </p:sp>
    </p:spTree>
    <p:extLst>
      <p:ext uri="{BB962C8B-B14F-4D97-AF65-F5344CB8AC3E}">
        <p14:creationId xmlns:p14="http://schemas.microsoft.com/office/powerpoint/2010/main" val="3426964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a:t>
            </a:r>
          </a:p>
          <a:p>
            <a:pPr algn="just"/>
            <a:endParaRPr lang="en-US" sz="2800" dirty="0">
              <a:solidFill>
                <a:srgbClr val="FF6600"/>
              </a:solidFill>
            </a:endParaRPr>
          </a:p>
          <a:p>
            <a:r>
              <a:rPr lang="en-US" sz="6000" b="1" dirty="0">
                <a:solidFill>
                  <a:srgbClr val="FF6600"/>
                </a:solidFill>
              </a:rPr>
              <a:t>Conclusion</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Slide Number Placeholder 4">
            <a:extLst>
              <a:ext uri="{FF2B5EF4-FFF2-40B4-BE49-F238E27FC236}">
                <a16:creationId xmlns:a16="http://schemas.microsoft.com/office/drawing/2014/main" id="{4D689B8F-A7D6-7E67-CAB3-B2057DE037D5}"/>
              </a:ext>
            </a:extLst>
          </p:cNvPr>
          <p:cNvSpPr>
            <a:spLocks noGrp="1"/>
          </p:cNvSpPr>
          <p:nvPr>
            <p:ph type="sldNum" sz="quarter" idx="12"/>
          </p:nvPr>
        </p:nvSpPr>
        <p:spPr/>
        <p:txBody>
          <a:bodyPr/>
          <a:lstStyle/>
          <a:p>
            <a:fld id="{48F63A3B-78C7-47BE-AE5E-E10140E04643}" type="slidenum">
              <a:rPr lang="en-US" smtClean="0"/>
              <a:t>38</a:t>
            </a:fld>
            <a:endParaRPr lang="en-US"/>
          </a:p>
        </p:txBody>
      </p:sp>
    </p:spTree>
    <p:extLst>
      <p:ext uri="{BB962C8B-B14F-4D97-AF65-F5344CB8AC3E}">
        <p14:creationId xmlns:p14="http://schemas.microsoft.com/office/powerpoint/2010/main" val="1940995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Conclusion</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3" name="Slide Number Placeholder 2">
            <a:extLst>
              <a:ext uri="{FF2B5EF4-FFF2-40B4-BE49-F238E27FC236}">
                <a16:creationId xmlns:a16="http://schemas.microsoft.com/office/drawing/2014/main" id="{DBCE7B76-DF10-43E3-F10E-1D922377963D}"/>
              </a:ext>
            </a:extLst>
          </p:cNvPr>
          <p:cNvSpPr>
            <a:spLocks noGrp="1"/>
          </p:cNvSpPr>
          <p:nvPr>
            <p:ph type="sldNum" sz="quarter" idx="12"/>
          </p:nvPr>
        </p:nvSpPr>
        <p:spPr/>
        <p:txBody>
          <a:bodyPr/>
          <a:lstStyle/>
          <a:p>
            <a:fld id="{48F63A3B-78C7-47BE-AE5E-E10140E04643}" type="slidenum">
              <a:rPr lang="en-US" smtClean="0"/>
              <a:t>39</a:t>
            </a:fld>
            <a:endParaRPr lang="en-US"/>
          </a:p>
        </p:txBody>
      </p:sp>
      <p:sp>
        <p:nvSpPr>
          <p:cNvPr id="7" name="TextBox 6">
            <a:extLst>
              <a:ext uri="{FF2B5EF4-FFF2-40B4-BE49-F238E27FC236}">
                <a16:creationId xmlns:a16="http://schemas.microsoft.com/office/drawing/2014/main" id="{0BD31C2A-3735-C5C2-BB96-C3372A2B8C44}"/>
              </a:ext>
            </a:extLst>
          </p:cNvPr>
          <p:cNvSpPr txBox="1"/>
          <p:nvPr/>
        </p:nvSpPr>
        <p:spPr>
          <a:xfrm>
            <a:off x="1383437" y="3163793"/>
            <a:ext cx="9729926" cy="1077218"/>
          </a:xfrm>
          <a:prstGeom prst="rect">
            <a:avLst/>
          </a:prstGeom>
          <a:noFill/>
        </p:spPr>
        <p:txBody>
          <a:bodyPr wrap="square" rtlCol="0">
            <a:spAutoFit/>
          </a:bodyPr>
          <a:lstStyle/>
          <a:p>
            <a:pPr algn="ctr"/>
            <a:r>
              <a:rPr lang="en-GB" sz="3200" dirty="0">
                <a:solidFill>
                  <a:srgbClr val="FF6600"/>
                </a:solidFill>
              </a:rPr>
              <a:t>In Conclusion: Based on the investigation above, it is safe to say you should invest in the Company ‘Yellow Cab’.</a:t>
            </a:r>
          </a:p>
        </p:txBody>
      </p:sp>
    </p:spTree>
    <p:extLst>
      <p:ext uri="{BB962C8B-B14F-4D97-AF65-F5344CB8AC3E}">
        <p14:creationId xmlns:p14="http://schemas.microsoft.com/office/powerpoint/2010/main" val="180329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Introduction</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5" name="TextBox 4">
            <a:extLst>
              <a:ext uri="{FF2B5EF4-FFF2-40B4-BE49-F238E27FC236}">
                <a16:creationId xmlns:a16="http://schemas.microsoft.com/office/drawing/2014/main" id="{2F637423-BEAA-47EE-A3BF-9A25F53B6380}"/>
              </a:ext>
            </a:extLst>
          </p:cNvPr>
          <p:cNvSpPr txBox="1"/>
          <p:nvPr/>
        </p:nvSpPr>
        <p:spPr>
          <a:xfrm>
            <a:off x="838200" y="1690688"/>
            <a:ext cx="10502283" cy="4154984"/>
          </a:xfrm>
          <a:prstGeom prst="rect">
            <a:avLst/>
          </a:prstGeom>
          <a:noFill/>
        </p:spPr>
        <p:txBody>
          <a:bodyPr wrap="square" rtlCol="0">
            <a:spAutoFit/>
          </a:bodyPr>
          <a:lstStyle/>
          <a:p>
            <a:pPr algn="ctr"/>
            <a:r>
              <a:rPr lang="en-DE" sz="2400" dirty="0"/>
              <a:t>In this project, the company “XYZ” which is a private firm that is planning for an  investment in Cab Industry and is taking G2M(Go-to-Market) strategy to understand the market before taking the final decision.</a:t>
            </a:r>
          </a:p>
          <a:p>
            <a:pPr algn="ctr"/>
            <a:endParaRPr lang="en-DE" sz="2400" dirty="0"/>
          </a:p>
          <a:p>
            <a:pPr algn="ctr"/>
            <a:r>
              <a:rPr lang="en-DE" sz="2400" dirty="0"/>
              <a:t>There are two rising cab companies to choose from:</a:t>
            </a:r>
          </a:p>
          <a:p>
            <a:pPr marL="342900" indent="-342900" algn="ctr">
              <a:buFontTx/>
              <a:buChar char="-"/>
            </a:pPr>
            <a:r>
              <a:rPr lang="en-DE" sz="2400" dirty="0"/>
              <a:t>Yellow Cab Company, and, </a:t>
            </a:r>
          </a:p>
          <a:p>
            <a:pPr marL="342900" indent="-342900" algn="ctr">
              <a:buFontTx/>
              <a:buChar char="-"/>
            </a:pPr>
            <a:r>
              <a:rPr lang="en-DE" sz="2400" dirty="0"/>
              <a:t>Pink Cab Company.</a:t>
            </a:r>
          </a:p>
          <a:p>
            <a:pPr marL="342900" indent="-342900" algn="ctr">
              <a:buFontTx/>
              <a:buChar char="-"/>
            </a:pPr>
            <a:endParaRPr lang="en-DE" sz="2400" dirty="0"/>
          </a:p>
          <a:p>
            <a:pPr algn="ctr"/>
            <a:r>
              <a:rPr lang="en-DE" sz="2400" dirty="0"/>
              <a:t>In this presentation, we are going to explore the two companies using the data provided and analyse their behaviour in the span of nearly three years to make sense of which company is worth investing in.</a:t>
            </a:r>
          </a:p>
        </p:txBody>
      </p:sp>
      <p:sp>
        <p:nvSpPr>
          <p:cNvPr id="6" name="Slide Number Placeholder 5">
            <a:extLst>
              <a:ext uri="{FF2B5EF4-FFF2-40B4-BE49-F238E27FC236}">
                <a16:creationId xmlns:a16="http://schemas.microsoft.com/office/drawing/2014/main" id="{D3C94442-CC20-6C44-6511-016B42F1BAE4}"/>
              </a:ext>
            </a:extLst>
          </p:cNvPr>
          <p:cNvSpPr>
            <a:spLocks noGrp="1"/>
          </p:cNvSpPr>
          <p:nvPr>
            <p:ph type="sldNum" sz="quarter" idx="12"/>
          </p:nvPr>
        </p:nvSpPr>
        <p:spPr/>
        <p:txBody>
          <a:bodyPr/>
          <a:lstStyle/>
          <a:p>
            <a:fld id="{48F63A3B-78C7-47BE-AE5E-E10140E04643}" type="slidenum">
              <a:rPr lang="en-US" smtClean="0"/>
              <a:t>4</a:t>
            </a:fld>
            <a:endParaRPr lang="en-US"/>
          </a:p>
        </p:txBody>
      </p:sp>
    </p:spTree>
    <p:extLst>
      <p:ext uri="{BB962C8B-B14F-4D97-AF65-F5344CB8AC3E}">
        <p14:creationId xmlns:p14="http://schemas.microsoft.com/office/powerpoint/2010/main" val="65108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
        <p:nvSpPr>
          <p:cNvPr id="3" name="Slide Number Placeholder 2">
            <a:extLst>
              <a:ext uri="{FF2B5EF4-FFF2-40B4-BE49-F238E27FC236}">
                <a16:creationId xmlns:a16="http://schemas.microsoft.com/office/drawing/2014/main" id="{09BF029D-AAF4-EF09-D15D-29A88F989C96}"/>
              </a:ext>
            </a:extLst>
          </p:cNvPr>
          <p:cNvSpPr>
            <a:spLocks noGrp="1"/>
          </p:cNvSpPr>
          <p:nvPr>
            <p:ph type="sldNum" sz="quarter" idx="12"/>
          </p:nvPr>
        </p:nvSpPr>
        <p:spPr/>
        <p:txBody>
          <a:bodyPr/>
          <a:lstStyle/>
          <a:p>
            <a:fld id="{48F63A3B-78C7-47BE-AE5E-E10140E04643}" type="slidenum">
              <a:rPr lang="en-US" smtClean="0"/>
              <a:t>40</a:t>
            </a:fld>
            <a:endParaRPr lang="en-US"/>
          </a:p>
        </p:txBody>
      </p:sp>
    </p:spTree>
    <p:extLst>
      <p:ext uri="{BB962C8B-B14F-4D97-AF65-F5344CB8AC3E}">
        <p14:creationId xmlns:p14="http://schemas.microsoft.com/office/powerpoint/2010/main" val="116821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a:t>
            </a:r>
          </a:p>
          <a:p>
            <a:pPr algn="just"/>
            <a:endParaRPr lang="en-US" sz="2800" dirty="0">
              <a:solidFill>
                <a:srgbClr val="FF6600"/>
              </a:solidFill>
            </a:endParaRPr>
          </a:p>
          <a:p>
            <a:r>
              <a:rPr lang="en-US" sz="6000" b="1" dirty="0">
                <a:solidFill>
                  <a:srgbClr val="FF6600"/>
                </a:solidFill>
              </a:rPr>
              <a:t>Data Used</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Slide Number Placeholder 4">
            <a:extLst>
              <a:ext uri="{FF2B5EF4-FFF2-40B4-BE49-F238E27FC236}">
                <a16:creationId xmlns:a16="http://schemas.microsoft.com/office/drawing/2014/main" id="{2F372105-C48E-9850-90D7-2FCCA7C1518B}"/>
              </a:ext>
            </a:extLst>
          </p:cNvPr>
          <p:cNvSpPr>
            <a:spLocks noGrp="1"/>
          </p:cNvSpPr>
          <p:nvPr>
            <p:ph type="sldNum" sz="quarter" idx="12"/>
          </p:nvPr>
        </p:nvSpPr>
        <p:spPr/>
        <p:txBody>
          <a:bodyPr/>
          <a:lstStyle/>
          <a:p>
            <a:fld id="{48F63A3B-78C7-47BE-AE5E-E10140E04643}" type="slidenum">
              <a:rPr lang="en-US" smtClean="0"/>
              <a:t>5</a:t>
            </a:fld>
            <a:endParaRPr lang="en-US"/>
          </a:p>
        </p:txBody>
      </p:sp>
    </p:spTree>
    <p:extLst>
      <p:ext uri="{BB962C8B-B14F-4D97-AF65-F5344CB8AC3E}">
        <p14:creationId xmlns:p14="http://schemas.microsoft.com/office/powerpoint/2010/main" val="2478700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Data Used.</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5" name="TextBox 4">
            <a:extLst>
              <a:ext uri="{FF2B5EF4-FFF2-40B4-BE49-F238E27FC236}">
                <a16:creationId xmlns:a16="http://schemas.microsoft.com/office/drawing/2014/main" id="{2F637423-BEAA-47EE-A3BF-9A25F53B6380}"/>
              </a:ext>
            </a:extLst>
          </p:cNvPr>
          <p:cNvSpPr txBox="1"/>
          <p:nvPr/>
        </p:nvSpPr>
        <p:spPr>
          <a:xfrm>
            <a:off x="838200" y="1690688"/>
            <a:ext cx="10502283" cy="3877985"/>
          </a:xfrm>
          <a:prstGeom prst="rect">
            <a:avLst/>
          </a:prstGeom>
          <a:noFill/>
        </p:spPr>
        <p:txBody>
          <a:bodyPr wrap="square" rtlCol="0">
            <a:spAutoFit/>
          </a:bodyPr>
          <a:lstStyle/>
          <a:p>
            <a:r>
              <a:rPr lang="en-DE" sz="2400" b="1" dirty="0"/>
              <a:t>The following datasets is used in the analysis:</a:t>
            </a:r>
          </a:p>
          <a:p>
            <a:pPr marL="342900" indent="-342900">
              <a:buFontTx/>
              <a:buChar char="-"/>
            </a:pPr>
            <a:r>
              <a:rPr lang="en-DE" sz="2400" dirty="0"/>
              <a:t>“</a:t>
            </a:r>
            <a:r>
              <a:rPr lang="en-GB" b="1" dirty="0" err="1"/>
              <a:t>Cab_Data</a:t>
            </a:r>
            <a:r>
              <a:rPr lang="en-GB" b="1" dirty="0"/>
              <a:t>”</a:t>
            </a:r>
            <a:r>
              <a:rPr lang="en-GB" dirty="0"/>
              <a:t>: Which has the details of transaction of the two cab companies, cities, date of travel, KM travelled, Cost of each trip and price charged for each trip.</a:t>
            </a:r>
          </a:p>
          <a:p>
            <a:endParaRPr lang="en-GB" dirty="0"/>
          </a:p>
          <a:p>
            <a:pPr marL="285750" indent="-285750">
              <a:buFontTx/>
              <a:buChar char="-"/>
            </a:pPr>
            <a:r>
              <a:rPr lang="en-GB" b="1" dirty="0"/>
              <a:t>“</a:t>
            </a:r>
            <a:r>
              <a:rPr lang="en-GB" b="1" dirty="0" err="1"/>
              <a:t>Customer_ID</a:t>
            </a:r>
            <a:r>
              <a:rPr lang="en-GB" b="1" dirty="0"/>
              <a:t>”</a:t>
            </a:r>
            <a:r>
              <a:rPr lang="en-GB" dirty="0"/>
              <a:t>: Mapping table that contains a unique identifier which links the customer’s demographic details.</a:t>
            </a:r>
          </a:p>
          <a:p>
            <a:pPr marL="285750" indent="-285750">
              <a:buFontTx/>
              <a:buChar char="-"/>
            </a:pPr>
            <a:endParaRPr lang="en-GB" dirty="0"/>
          </a:p>
          <a:p>
            <a:pPr marL="285750" indent="-285750">
              <a:buFontTx/>
              <a:buChar char="-"/>
            </a:pPr>
            <a:r>
              <a:rPr lang="en-GB" b="1" dirty="0"/>
              <a:t>“</a:t>
            </a:r>
            <a:r>
              <a:rPr lang="en-GB" b="1" dirty="0" err="1"/>
              <a:t>Transaction_ID</a:t>
            </a:r>
            <a:r>
              <a:rPr lang="en-GB" b="1" dirty="0"/>
              <a:t>”</a:t>
            </a:r>
            <a:r>
              <a:rPr lang="en-GB" dirty="0"/>
              <a:t>: Mapping table that contains transaction to customer mapping and payment mode.</a:t>
            </a:r>
          </a:p>
          <a:p>
            <a:pPr marL="285750" indent="-285750">
              <a:buFontTx/>
              <a:buChar char="-"/>
            </a:pPr>
            <a:endParaRPr lang="en-GB" dirty="0"/>
          </a:p>
          <a:p>
            <a:pPr marL="285750" indent="-285750">
              <a:buFontTx/>
              <a:buChar char="-"/>
            </a:pPr>
            <a:r>
              <a:rPr lang="en-GB" b="1" dirty="0"/>
              <a:t>“City”</a:t>
            </a:r>
            <a:r>
              <a:rPr lang="en-GB" dirty="0"/>
              <a:t>: contains list of US cities, their population and number of cab users.</a:t>
            </a:r>
          </a:p>
          <a:p>
            <a:endParaRPr lang="en-GB" dirty="0"/>
          </a:p>
          <a:p>
            <a:pPr marL="285750" indent="-285750">
              <a:buFontTx/>
              <a:buChar char="-"/>
            </a:pPr>
            <a:r>
              <a:rPr lang="en-GB" b="1" dirty="0"/>
              <a:t>“US Bank holidays”</a:t>
            </a:r>
            <a:r>
              <a:rPr lang="en-GB" dirty="0"/>
              <a:t>: Contain all official holidays.</a:t>
            </a:r>
          </a:p>
          <a:p>
            <a:endParaRPr lang="en-GB" dirty="0"/>
          </a:p>
        </p:txBody>
      </p:sp>
      <p:sp>
        <p:nvSpPr>
          <p:cNvPr id="3" name="Slide Number Placeholder 2">
            <a:extLst>
              <a:ext uri="{FF2B5EF4-FFF2-40B4-BE49-F238E27FC236}">
                <a16:creationId xmlns:a16="http://schemas.microsoft.com/office/drawing/2014/main" id="{75EDEE3E-7B4F-1377-0728-C841B8C02FDE}"/>
              </a:ext>
            </a:extLst>
          </p:cNvPr>
          <p:cNvSpPr>
            <a:spLocks noGrp="1"/>
          </p:cNvSpPr>
          <p:nvPr>
            <p:ph type="sldNum" sz="quarter" idx="12"/>
          </p:nvPr>
        </p:nvSpPr>
        <p:spPr/>
        <p:txBody>
          <a:bodyPr/>
          <a:lstStyle/>
          <a:p>
            <a:fld id="{48F63A3B-78C7-47BE-AE5E-E10140E04643}" type="slidenum">
              <a:rPr lang="en-US" smtClean="0"/>
              <a:t>6</a:t>
            </a:fld>
            <a:endParaRPr lang="en-US"/>
          </a:p>
        </p:txBody>
      </p:sp>
    </p:spTree>
    <p:extLst>
      <p:ext uri="{BB962C8B-B14F-4D97-AF65-F5344CB8AC3E}">
        <p14:creationId xmlns:p14="http://schemas.microsoft.com/office/powerpoint/2010/main" val="376226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a:t>
            </a:r>
          </a:p>
          <a:p>
            <a:pPr algn="just"/>
            <a:endParaRPr lang="en-US" sz="2800" dirty="0">
              <a:solidFill>
                <a:srgbClr val="FF6600"/>
              </a:solidFill>
            </a:endParaRPr>
          </a:p>
          <a:p>
            <a:r>
              <a:rPr lang="en-US" sz="6000" b="1" dirty="0">
                <a:solidFill>
                  <a:srgbClr val="FF6600"/>
                </a:solidFill>
              </a:rPr>
              <a:t>Hypothesis</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Slide Number Placeholder 4">
            <a:extLst>
              <a:ext uri="{FF2B5EF4-FFF2-40B4-BE49-F238E27FC236}">
                <a16:creationId xmlns:a16="http://schemas.microsoft.com/office/drawing/2014/main" id="{A94CAA06-7C88-E583-6682-B2DBC61CB73A}"/>
              </a:ext>
            </a:extLst>
          </p:cNvPr>
          <p:cNvSpPr>
            <a:spLocks noGrp="1"/>
          </p:cNvSpPr>
          <p:nvPr>
            <p:ph type="sldNum" sz="quarter" idx="12"/>
          </p:nvPr>
        </p:nvSpPr>
        <p:spPr/>
        <p:txBody>
          <a:bodyPr/>
          <a:lstStyle/>
          <a:p>
            <a:fld id="{48F63A3B-78C7-47BE-AE5E-E10140E04643}" type="slidenum">
              <a:rPr lang="en-US" smtClean="0"/>
              <a:t>7</a:t>
            </a:fld>
            <a:endParaRPr lang="en-US"/>
          </a:p>
        </p:txBody>
      </p:sp>
    </p:spTree>
    <p:extLst>
      <p:ext uri="{BB962C8B-B14F-4D97-AF65-F5344CB8AC3E}">
        <p14:creationId xmlns:p14="http://schemas.microsoft.com/office/powerpoint/2010/main" val="2783370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564F-12F3-5AF0-00D7-EF2A378A79D9}"/>
              </a:ext>
            </a:extLst>
          </p:cNvPr>
          <p:cNvSpPr>
            <a:spLocks noGrp="1"/>
          </p:cNvSpPr>
          <p:nvPr>
            <p:ph type="title"/>
          </p:nvPr>
        </p:nvSpPr>
        <p:spPr/>
        <p:txBody>
          <a:bodyPr/>
          <a:lstStyle/>
          <a:p>
            <a:pPr algn="ctr"/>
            <a:r>
              <a:rPr lang="en-DE" b="1" dirty="0">
                <a:solidFill>
                  <a:srgbClr val="FF6600"/>
                </a:solidFill>
              </a:rPr>
              <a:t>Hypothesis</a:t>
            </a:r>
            <a:endParaRPr lang="en-DE" b="1" dirty="0"/>
          </a:p>
        </p:txBody>
      </p:sp>
      <p:pic>
        <p:nvPicPr>
          <p:cNvPr id="4" name="Content Placeholder 3">
            <a:extLst>
              <a:ext uri="{FF2B5EF4-FFF2-40B4-BE49-F238E27FC236}">
                <a16:creationId xmlns:a16="http://schemas.microsoft.com/office/drawing/2014/main" id="{91E0EE87-79F1-CC59-5042-A38E018BB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5683338"/>
            <a:ext cx="1444978" cy="1444978"/>
          </a:xfrm>
          <a:prstGeom prst="rect">
            <a:avLst/>
          </a:prstGeom>
        </p:spPr>
      </p:pic>
      <p:sp>
        <p:nvSpPr>
          <p:cNvPr id="6" name="TextBox 5">
            <a:extLst>
              <a:ext uri="{FF2B5EF4-FFF2-40B4-BE49-F238E27FC236}">
                <a16:creationId xmlns:a16="http://schemas.microsoft.com/office/drawing/2014/main" id="{A1A43843-7E9F-7BB1-DC74-8E16F0F30980}"/>
              </a:ext>
            </a:extLst>
          </p:cNvPr>
          <p:cNvSpPr txBox="1"/>
          <p:nvPr/>
        </p:nvSpPr>
        <p:spPr>
          <a:xfrm>
            <a:off x="1420427" y="1447060"/>
            <a:ext cx="9729926" cy="4924425"/>
          </a:xfrm>
          <a:prstGeom prst="rect">
            <a:avLst/>
          </a:prstGeom>
          <a:noFill/>
        </p:spPr>
        <p:txBody>
          <a:bodyPr wrap="square" rtlCol="0">
            <a:spAutoFit/>
          </a:bodyPr>
          <a:lstStyle/>
          <a:p>
            <a:r>
              <a:rPr lang="en-DE" sz="2400" b="1" u="sng" dirty="0"/>
              <a:t>Hypothesis and Questions:</a:t>
            </a:r>
          </a:p>
          <a:p>
            <a:endParaRPr lang="en-DE" sz="2400" b="1" dirty="0"/>
          </a:p>
          <a:p>
            <a:r>
              <a:rPr lang="en-DE" sz="2000" dirty="0"/>
              <a:t>1- </a:t>
            </a:r>
            <a:r>
              <a:rPr lang="en-GB" dirty="0"/>
              <a:t>Which company has maximum cab users at a particular time period ?</a:t>
            </a:r>
          </a:p>
          <a:p>
            <a:endParaRPr lang="en-DE" sz="2000" dirty="0"/>
          </a:p>
          <a:p>
            <a:r>
              <a:rPr lang="en-DE" sz="2000" dirty="0"/>
              <a:t>2- </a:t>
            </a:r>
            <a:r>
              <a:rPr lang="en-GB" dirty="0"/>
              <a:t>Does margin proportionally increase with increase in number of customers ?</a:t>
            </a:r>
          </a:p>
          <a:p>
            <a:endParaRPr lang="en-DE" sz="2000" dirty="0"/>
          </a:p>
          <a:p>
            <a:r>
              <a:rPr lang="en-DE" sz="2000" dirty="0"/>
              <a:t>3- </a:t>
            </a:r>
            <a:r>
              <a:rPr lang="en-GB" dirty="0"/>
              <a:t>What cities where people use cab the most? In these cities which cab company is most demanded ?</a:t>
            </a:r>
          </a:p>
          <a:p>
            <a:endParaRPr lang="en-DE" sz="2000" dirty="0"/>
          </a:p>
          <a:p>
            <a:r>
              <a:rPr lang="en-DE" sz="2000" dirty="0"/>
              <a:t>4- </a:t>
            </a:r>
            <a:r>
              <a:rPr lang="en-GB" dirty="0"/>
              <a:t>In public holidays which company is the most demanded ?</a:t>
            </a:r>
          </a:p>
          <a:p>
            <a:endParaRPr lang="en-DE" sz="2000" dirty="0"/>
          </a:p>
          <a:p>
            <a:r>
              <a:rPr lang="en-GB" sz="2400" b="1" u="sng" dirty="0"/>
              <a:t>Business problem:</a:t>
            </a:r>
          </a:p>
          <a:p>
            <a:endParaRPr lang="en-GB" sz="2400" b="1" dirty="0"/>
          </a:p>
          <a:p>
            <a:r>
              <a:rPr lang="en-GB" dirty="0"/>
              <a:t>- Go to market strategy (G2M), investigate two cab companies activities before investment.</a:t>
            </a:r>
          </a:p>
          <a:p>
            <a:br>
              <a:rPr lang="en-GB" sz="2000" dirty="0"/>
            </a:br>
            <a:endParaRPr lang="en-DE" sz="2000" dirty="0"/>
          </a:p>
        </p:txBody>
      </p:sp>
      <p:sp>
        <p:nvSpPr>
          <p:cNvPr id="7" name="Slide Number Placeholder 6">
            <a:extLst>
              <a:ext uri="{FF2B5EF4-FFF2-40B4-BE49-F238E27FC236}">
                <a16:creationId xmlns:a16="http://schemas.microsoft.com/office/drawing/2014/main" id="{681AEB9D-6C16-DD77-3F45-B9BCE886EC14}"/>
              </a:ext>
            </a:extLst>
          </p:cNvPr>
          <p:cNvSpPr>
            <a:spLocks noGrp="1"/>
          </p:cNvSpPr>
          <p:nvPr>
            <p:ph type="sldNum" sz="quarter" idx="12"/>
          </p:nvPr>
        </p:nvSpPr>
        <p:spPr/>
        <p:txBody>
          <a:bodyPr/>
          <a:lstStyle/>
          <a:p>
            <a:fld id="{48F63A3B-78C7-47BE-AE5E-E10140E04643}" type="slidenum">
              <a:rPr lang="en-US" smtClean="0"/>
              <a:t>8</a:t>
            </a:fld>
            <a:endParaRPr lang="en-US"/>
          </a:p>
        </p:txBody>
      </p:sp>
    </p:spTree>
    <p:extLst>
      <p:ext uri="{BB962C8B-B14F-4D97-AF65-F5344CB8AC3E}">
        <p14:creationId xmlns:p14="http://schemas.microsoft.com/office/powerpoint/2010/main" val="11660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a:t>
            </a:r>
          </a:p>
          <a:p>
            <a:pPr algn="just"/>
            <a:endParaRPr lang="en-US" sz="2800" dirty="0">
              <a:solidFill>
                <a:srgbClr val="FF6600"/>
              </a:solidFill>
            </a:endParaRPr>
          </a:p>
          <a:p>
            <a:r>
              <a:rPr lang="en-US" sz="6000" b="1" dirty="0">
                <a:solidFill>
                  <a:srgbClr val="FF6600"/>
                </a:solidFill>
              </a:rPr>
              <a:t>EDA</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Slide Number Placeholder 4">
            <a:extLst>
              <a:ext uri="{FF2B5EF4-FFF2-40B4-BE49-F238E27FC236}">
                <a16:creationId xmlns:a16="http://schemas.microsoft.com/office/drawing/2014/main" id="{776EDAE3-64BC-089D-33AB-B3943DD8370E}"/>
              </a:ext>
            </a:extLst>
          </p:cNvPr>
          <p:cNvSpPr>
            <a:spLocks noGrp="1"/>
          </p:cNvSpPr>
          <p:nvPr>
            <p:ph type="sldNum" sz="quarter" idx="12"/>
          </p:nvPr>
        </p:nvSpPr>
        <p:spPr/>
        <p:txBody>
          <a:bodyPr/>
          <a:lstStyle/>
          <a:p>
            <a:fld id="{48F63A3B-78C7-47BE-AE5E-E10140E04643}" type="slidenum">
              <a:rPr lang="en-US" smtClean="0"/>
              <a:t>9</a:t>
            </a:fld>
            <a:endParaRPr lang="en-US"/>
          </a:p>
        </p:txBody>
      </p:sp>
    </p:spTree>
    <p:extLst>
      <p:ext uri="{BB962C8B-B14F-4D97-AF65-F5344CB8AC3E}">
        <p14:creationId xmlns:p14="http://schemas.microsoft.com/office/powerpoint/2010/main" val="18238965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TotalTime>
  <Words>1412</Words>
  <Application>Microsoft Macintosh PowerPoint</Application>
  <PresentationFormat>Widescreen</PresentationFormat>
  <Paragraphs>275</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PowerPoint Presentation</vt:lpstr>
      <vt:lpstr>   Agenda</vt:lpstr>
      <vt:lpstr>   Agenda</vt:lpstr>
      <vt:lpstr>Introduction</vt:lpstr>
      <vt:lpstr>   Agenda</vt:lpstr>
      <vt:lpstr>Data Used.</vt:lpstr>
      <vt:lpstr>   Agenda</vt:lpstr>
      <vt:lpstr>Hypothesis</vt:lpstr>
      <vt:lpstr>   Agenda</vt:lpstr>
      <vt:lpstr>Exploratory Data Analysis: Cab Rides</vt:lpstr>
      <vt:lpstr>Exploratory Data Analysis: Revenue</vt:lpstr>
      <vt:lpstr>Exploratory Data Analysis: Income</vt:lpstr>
      <vt:lpstr>Exploratory Data Analysis: Yearwise</vt:lpstr>
      <vt:lpstr>Exploratory Data Analysis: Yearwise</vt:lpstr>
      <vt:lpstr>Exploratory Data Analysis: Yearwise</vt:lpstr>
      <vt:lpstr>Exploratory Data Analysis: Yearwise</vt:lpstr>
      <vt:lpstr>Exploratory Data Analysis: Monthwise</vt:lpstr>
      <vt:lpstr>Hypothesis 1 answer</vt:lpstr>
      <vt:lpstr>Exploratory Data Analysis: Yearwise</vt:lpstr>
      <vt:lpstr>Exploratory Data Analysis: Monthwise</vt:lpstr>
      <vt:lpstr>Hypothesis 2 answer</vt:lpstr>
      <vt:lpstr>EDA: Cities, Cab Rides and Income </vt:lpstr>
      <vt:lpstr>EDA: Cities, Cab Rides and Income </vt:lpstr>
      <vt:lpstr>EDA: Cities, Cab Rides and Income </vt:lpstr>
      <vt:lpstr>EDA: Cities, Cab Rides and Income </vt:lpstr>
      <vt:lpstr>EDA: Cities, Cab Rides and Income </vt:lpstr>
      <vt:lpstr>EDA: Cities, Cab Rides and Income </vt:lpstr>
      <vt:lpstr>EDA: Cities, Cab Rides and Income </vt:lpstr>
      <vt:lpstr>Hypothesis 3 answer</vt:lpstr>
      <vt:lpstr>EDA: Male/Female Customers</vt:lpstr>
      <vt:lpstr>EDA: Age Distribution</vt:lpstr>
      <vt:lpstr>EDA: Cash/Card Payment</vt:lpstr>
      <vt:lpstr>EDA: Holidays</vt:lpstr>
      <vt:lpstr>EDA: Holidays</vt:lpstr>
      <vt:lpstr>Hypothesis 4 answer</vt:lpstr>
      <vt:lpstr>   Agenda</vt:lpstr>
      <vt:lpstr>EDA: Summary</vt:lpstr>
      <vt:lpstr>   Agenda</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Ihab</dc:creator>
  <cp:lastModifiedBy>Ahmed Ihab</cp:lastModifiedBy>
  <cp:revision>2</cp:revision>
  <dcterms:created xsi:type="dcterms:W3CDTF">2022-06-20T15:09:42Z</dcterms:created>
  <dcterms:modified xsi:type="dcterms:W3CDTF">2022-06-20T18:22:17Z</dcterms:modified>
</cp:coreProperties>
</file>